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99" r:id="rId3"/>
    <p:sldId id="283" r:id="rId4"/>
    <p:sldId id="306" r:id="rId5"/>
    <p:sldId id="309" r:id="rId6"/>
    <p:sldId id="301" r:id="rId7"/>
    <p:sldId id="287" r:id="rId8"/>
    <p:sldId id="302" r:id="rId9"/>
    <p:sldId id="305" r:id="rId10"/>
    <p:sldId id="286" r:id="rId11"/>
    <p:sldId id="288" r:id="rId12"/>
    <p:sldId id="307" r:id="rId13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92D14"/>
    <a:srgbClr val="35759D"/>
    <a:srgbClr val="35B19D"/>
    <a:srgbClr val="FFFF00"/>
    <a:srgbClr val="B3D3EA"/>
    <a:srgbClr val="78A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10" autoAdjust="0"/>
    <p:restoredTop sz="95596" autoAdjust="0"/>
  </p:normalViewPr>
  <p:slideViewPr>
    <p:cSldViewPr>
      <p:cViewPr varScale="1">
        <p:scale>
          <a:sx n="82" d="100"/>
          <a:sy n="82" d="100"/>
        </p:scale>
        <p:origin x="1613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pl-PL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pl-PL"/>
          </a:p>
        </p:txBody>
      </p:sp>
      <p:sp>
        <p:nvSpPr>
          <p:cNvPr id="819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/>
              <a:t>Click to edit Master text styles</a:t>
            </a:r>
          </a:p>
          <a:p>
            <a:pPr lvl="1"/>
            <a:r>
              <a:rPr lang="en-US" altLang="pl-PL"/>
              <a:t>Second level</a:t>
            </a:r>
          </a:p>
          <a:p>
            <a:pPr lvl="2"/>
            <a:r>
              <a:rPr lang="en-US" altLang="pl-PL"/>
              <a:t>Third level</a:t>
            </a:r>
          </a:p>
          <a:p>
            <a:pPr lvl="3"/>
            <a:r>
              <a:rPr lang="en-US" altLang="pl-PL"/>
              <a:t>Fourth level</a:t>
            </a:r>
          </a:p>
          <a:p>
            <a:pPr lvl="4"/>
            <a:r>
              <a:rPr lang="en-US" altLang="pl-PL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pl-PL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921882D-B0CC-4A7C-AB83-E2A7C79E0B12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9800001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583637-DD2F-48CE-A8B3-26BE701EB7C2}" type="slidenum">
              <a:rPr lang="en-US" altLang="pl-PL"/>
              <a:pPr/>
              <a:t>1</a:t>
            </a:fld>
            <a:endParaRPr lang="en-US" altLang="pl-PL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3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4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175605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5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077537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6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7499548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7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8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9711361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9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786507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10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11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12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522919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7"/>
          <p:cNvSpPr>
            <a:spLocks noChangeArrowheads="1"/>
          </p:cNvSpPr>
          <p:nvPr userDrawn="1"/>
        </p:nvSpPr>
        <p:spPr bwMode="auto">
          <a:xfrm>
            <a:off x="0" y="609600"/>
            <a:ext cx="4953000" cy="1371600"/>
          </a:xfrm>
          <a:prstGeom prst="rect">
            <a:avLst/>
          </a:prstGeom>
          <a:solidFill>
            <a:srgbClr val="B92D1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endParaRPr lang="pl-PL" altLang="pl-PL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0650" y="685800"/>
            <a:ext cx="77724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altLang="pl-PL" noProof="0"/>
              <a:t>Kliknij, aby edytować styl</a:t>
            </a:r>
            <a:endParaRPr lang="en-US" altLang="pl-PL" noProof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0650" y="1371600"/>
            <a:ext cx="7772400" cy="685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altLang="pl-PL" noProof="0"/>
              <a:t>Kliknij, aby edytować styl wzorca podtytułu</a:t>
            </a:r>
            <a:endParaRPr lang="en-US" altLang="pl-PL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310079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4218708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990600" y="24384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24400" y="24384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199425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618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776743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278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531995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056518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321098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477000" y="1676400"/>
            <a:ext cx="1828800" cy="5029200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990600" y="1676400"/>
            <a:ext cx="5334000" cy="50292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883279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1676400"/>
            <a:ext cx="7315200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2438400"/>
            <a:ext cx="73152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-2345" y="692696"/>
            <a:ext cx="5006393" cy="1231032"/>
          </a:xfrm>
        </p:spPr>
        <p:txBody>
          <a:bodyPr/>
          <a:lstStyle/>
          <a:p>
            <a:r>
              <a:rPr lang="pl-PL" dirty="0"/>
              <a:t>    </a:t>
            </a:r>
            <a:r>
              <a:rPr lang="pl-PL" sz="4400" dirty="0"/>
              <a:t>Zestaw ćwiczeń </a:t>
            </a:r>
            <a:br>
              <a:rPr lang="pl-PL" sz="4400" dirty="0"/>
            </a:br>
            <a:r>
              <a:rPr lang="pl-PL" sz="4400" dirty="0"/>
              <a:t>        domowych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93095"/>
            <a:ext cx="2592288" cy="173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567" y="620688"/>
            <a:ext cx="2307849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64B9EF9-8EAA-47F3-9646-33807AEFE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676400"/>
            <a:ext cx="8712968" cy="715963"/>
          </a:xfr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tabLst/>
              <a:defRPr/>
            </a:pPr>
            <a:br>
              <a:rPr kumimoji="0" lang="pl-PL" sz="4400" b="1" i="0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</a:br>
            <a:r>
              <a:rPr kumimoji="0" lang="pl-PL" sz="4400" b="1" i="0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Mięśnie grzbietu</a:t>
            </a:r>
            <a:br>
              <a:rPr kumimoji="0" lang="pl-PL" sz="800" b="1" i="0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</a:br>
            <a:endParaRPr lang="pl-PL" dirty="0"/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6DEEA6A5-9F29-411E-BB2D-52D6D088D3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40152" y="2409889"/>
            <a:ext cx="3080175" cy="4101774"/>
          </a:xfrm>
          <a:prstGeom prst="rect">
            <a:avLst/>
          </a:prstGeom>
        </p:spPr>
      </p:pic>
      <p:sp>
        <p:nvSpPr>
          <p:cNvPr id="15" name="pole tekstowe 14">
            <a:extLst>
              <a:ext uri="{FF2B5EF4-FFF2-40B4-BE49-F238E27FC236}">
                <a16:creationId xmlns:a16="http://schemas.microsoft.com/office/drawing/2014/main" id="{E1194CBF-B652-43CF-BDB2-311877D62526}"/>
              </a:ext>
            </a:extLst>
          </p:cNvPr>
          <p:cNvSpPr txBox="1"/>
          <p:nvPr/>
        </p:nvSpPr>
        <p:spPr>
          <a:xfrm>
            <a:off x="467544" y="2392363"/>
            <a:ext cx="5472608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Mięśnie grzbietu działają </a:t>
            </a:r>
            <a:r>
              <a:rPr lang="pl-PL" sz="1600" b="1" kern="0" dirty="0">
                <a:solidFill>
                  <a:srgbClr val="000000"/>
                </a:solidFill>
                <a:latin typeface="Bell MT" panose="02020503060305020303" pitchFamily="18" charset="0"/>
              </a:rPr>
              <a:t>praktycznie bez przerwy</a:t>
            </a: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,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a ich napięcie nie tylko utrzymuje kręgosłup w pozycji wyprostowanej, ale zapobiega także odchyleniom bocznym. Razem z mięśniami brzucha</a:t>
            </a:r>
            <a:r>
              <a:rPr lang="pl-PL" sz="1600" b="1" kern="0" dirty="0">
                <a:solidFill>
                  <a:srgbClr val="000000"/>
                </a:solidFill>
                <a:latin typeface="Bell MT" panose="02020503060305020303" pitchFamily="18" charset="0"/>
              </a:rPr>
              <a:t> </a:t>
            </a: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pozwalają na utrzymanie pozycji pionowej. Mięśnie te chronią kręgosłup przed ewentualnymi uszkodzeniami. Pełnią </a:t>
            </a:r>
            <a:r>
              <a:rPr lang="pl-PL" sz="1600" b="1" kern="0" dirty="0">
                <a:solidFill>
                  <a:srgbClr val="000000"/>
                </a:solidFill>
                <a:latin typeface="Bell MT" panose="02020503060305020303" pitchFamily="18" charset="0"/>
              </a:rPr>
              <a:t>również</a:t>
            </a: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funkcję ochronną dla narządów wewnętrznych znajdujących się pod nimi. Dlatego niezbędne jest ich wzmacnianie, a także regeneracja, by mogły spełniać swoją funkcję. </a:t>
            </a:r>
            <a:endParaRPr lang="pl-PL" sz="1600" b="1" kern="0" noProof="0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Mięśnie grzbietu dzielą się na dwie grupy: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1/ mięśnie powierzchowne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2/ mięśnie głębokie.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Mięśnie powierzchowne odpowiadają przede wszystkim za ruchy kończyn górnych, natomiast warstwa głęboka stanowi mięśnie właściwe kręgosłupa.</a:t>
            </a:r>
            <a:endParaRPr kumimoji="0" lang="pl-PL" sz="1600" b="1" i="0" u="none" strike="noStrike" kern="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4124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7" y="1916832"/>
            <a:ext cx="8711543" cy="4392488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4400" b="1" dirty="0">
                <a:solidFill>
                  <a:schemeClr val="bg2"/>
                </a:solidFill>
                <a:latin typeface="Bell MT" panose="02020503060305020303" pitchFamily="18" charset="0"/>
              </a:rPr>
              <a:t>1. Ćwiczenie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b="1" dirty="0">
                <a:solidFill>
                  <a:srgbClr val="000000"/>
                </a:solidFill>
                <a:latin typeface="Bell MT" panose="02020503060305020303" pitchFamily="18" charset="0"/>
              </a:rPr>
              <a:t>Pompki na ścianie</a:t>
            </a:r>
          </a:p>
          <a:p>
            <a:pPr marL="452438" indent="-368300">
              <a:lnSpc>
                <a:spcPct val="80000"/>
              </a:lnSpc>
              <a:buNone/>
            </a:pPr>
            <a:endParaRPr lang="pl-PL" sz="1800" b="1" dirty="0">
              <a:latin typeface="Bell MT" panose="02020503060305020303" pitchFamily="18" charset="0"/>
            </a:endParaRPr>
          </a:p>
          <a:p>
            <a:pPr marL="452438" indent="-36830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Pozycja wyjściowa</a:t>
            </a:r>
          </a:p>
          <a:p>
            <a:pPr marL="452438" indent="-368300">
              <a:lnSpc>
                <a:spcPct val="80000"/>
              </a:lnSpc>
              <a:buNone/>
            </a:pPr>
            <a:r>
              <a:rPr lang="pl-PL" sz="1800" dirty="0">
                <a:solidFill>
                  <a:srgbClr val="C00000"/>
                </a:solidFill>
                <a:latin typeface="Bell MT" panose="02020503060305020303" pitchFamily="18" charset="0"/>
              </a:rPr>
              <a:t>Stań w odległości około metra od ściany. Oprzyj o nią </a:t>
            </a:r>
          </a:p>
          <a:p>
            <a:pPr marL="452438" indent="-368300">
              <a:lnSpc>
                <a:spcPct val="80000"/>
              </a:lnSpc>
              <a:buNone/>
            </a:pPr>
            <a:r>
              <a:rPr lang="pl-PL" sz="1800" dirty="0">
                <a:solidFill>
                  <a:srgbClr val="C00000"/>
                </a:solidFill>
                <a:latin typeface="Bell MT" panose="02020503060305020303" pitchFamily="18" charset="0"/>
              </a:rPr>
              <a:t>dłonie i ustaw ręce trochę szerzej niż szerokość barków.</a:t>
            </a:r>
          </a:p>
          <a:p>
            <a:pPr marL="452438" indent="-368300" algn="just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Ruch</a:t>
            </a:r>
          </a:p>
          <a:p>
            <a:pPr marL="452438" indent="-368300" algn="just">
              <a:lnSpc>
                <a:spcPct val="80000"/>
              </a:lnSpc>
              <a:buNone/>
            </a:pPr>
            <a:r>
              <a:rPr lang="pl-PL" sz="1800" dirty="0">
                <a:solidFill>
                  <a:srgbClr val="C00000"/>
                </a:solidFill>
                <a:latin typeface="Bell MT" panose="02020503060305020303" pitchFamily="18" charset="0"/>
              </a:rPr>
              <a:t>Wykonaj ugięcie ramion, starając się dotknąć brodą do ściany, </a:t>
            </a:r>
          </a:p>
          <a:p>
            <a:pPr marL="452438" indent="-368300" algn="just">
              <a:lnSpc>
                <a:spcPct val="80000"/>
              </a:lnSpc>
              <a:buNone/>
            </a:pPr>
            <a:r>
              <a:rPr lang="pl-PL" sz="1800" dirty="0">
                <a:solidFill>
                  <a:srgbClr val="C00000"/>
                </a:solidFill>
                <a:latin typeface="Bell MT" panose="02020503060305020303" pitchFamily="18" charset="0"/>
              </a:rPr>
              <a:t>a następnie wróć do pozycji wyjściowej. </a:t>
            </a:r>
          </a:p>
          <a:p>
            <a:pPr marL="452438" indent="-36830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Ilość</a:t>
            </a:r>
          </a:p>
          <a:p>
            <a:pPr marL="452438" indent="-368300">
              <a:lnSpc>
                <a:spcPct val="80000"/>
              </a:lnSpc>
              <a:buNone/>
            </a:pPr>
            <a:r>
              <a:rPr 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3 serie po 10-15 powtórzeń.</a:t>
            </a:r>
          </a:p>
          <a:p>
            <a:pPr marL="452438" indent="-36830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Uwagi</a:t>
            </a:r>
          </a:p>
          <a:p>
            <a:pPr marL="452438" indent="-368300">
              <a:lnSpc>
                <a:spcPct val="80000"/>
              </a:lnSpc>
              <a:buNone/>
            </a:pPr>
            <a:r>
              <a:rPr lang="pl-PL" sz="1800" dirty="0">
                <a:solidFill>
                  <a:srgbClr val="C00000"/>
                </a:solidFill>
                <a:latin typeface="Bell MT" panose="02020503060305020303" pitchFamily="18" charset="0"/>
              </a:rPr>
              <a:t>Zachowaj wyprostowaną sylwetkę. Głowa, tułów i nogi tworzą linię prostą.</a:t>
            </a:r>
          </a:p>
          <a:p>
            <a:pPr marL="452438" indent="-368300">
              <a:lnSpc>
                <a:spcPct val="80000"/>
              </a:lnSpc>
              <a:buNone/>
            </a:pPr>
            <a:endParaRPr lang="pl-PL" altLang="pl-PL" sz="2000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452438" indent="-368300">
              <a:lnSpc>
                <a:spcPct val="80000"/>
              </a:lnSpc>
              <a:buNone/>
            </a:pPr>
            <a:endParaRPr lang="pl-PL" altLang="pl-PL" sz="2000" b="1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452438" indent="-368300">
              <a:lnSpc>
                <a:spcPct val="80000"/>
              </a:lnSpc>
              <a:buNone/>
            </a:pPr>
            <a:endParaRPr lang="pl-PL" altLang="pl-PL" sz="2000" b="1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452438" indent="-368300">
              <a:lnSpc>
                <a:spcPct val="80000"/>
              </a:lnSpc>
              <a:buNone/>
            </a:pPr>
            <a:endParaRPr lang="pl-PL" altLang="pl-PL" sz="2000" b="1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452438" indent="-368300">
              <a:lnSpc>
                <a:spcPct val="80000"/>
              </a:lnSpc>
              <a:buNone/>
            </a:pPr>
            <a:endParaRPr lang="pl-PL" altLang="pl-PL" sz="2000" b="1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Obraz 2" descr="Obraz zawierający gra, gracz&#10;&#10;Opis wygenerowany automatycznie">
            <a:extLst>
              <a:ext uri="{FF2B5EF4-FFF2-40B4-BE49-F238E27FC236}">
                <a16:creationId xmlns:a16="http://schemas.microsoft.com/office/drawing/2014/main" id="{40A36B0A-2FB2-4EB8-B3D3-380F4EB315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20" y="2060848"/>
            <a:ext cx="3243850" cy="216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772816"/>
            <a:ext cx="8568952" cy="4824536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4400" b="1" dirty="0">
                <a:solidFill>
                  <a:schemeClr val="bg2"/>
                </a:solidFill>
                <a:latin typeface="Bell MT" panose="02020503060305020303" pitchFamily="18" charset="0"/>
              </a:rPr>
              <a:t>2. Ćwiczenie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b="1" dirty="0">
                <a:solidFill>
                  <a:srgbClr val="000000"/>
                </a:solidFill>
                <a:latin typeface="Bell MT" panose="02020503060305020303" pitchFamily="18" charset="0"/>
              </a:rPr>
              <a:t>Wznosy nóg</a:t>
            </a:r>
          </a:p>
          <a:p>
            <a:pPr marL="0" indent="0">
              <a:lnSpc>
                <a:spcPct val="80000"/>
              </a:lnSpc>
              <a:buNone/>
            </a:pPr>
            <a:endParaRPr 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Pozycja wyjściowa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dirty="0">
                <a:solidFill>
                  <a:srgbClr val="C00000"/>
                </a:solidFill>
                <a:latin typeface="Bell MT" panose="02020503060305020303" pitchFamily="18" charset="0"/>
              </a:rPr>
              <a:t>Leżenie przodem, nogi w lekkim rozkroku.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dirty="0">
                <a:solidFill>
                  <a:srgbClr val="C00000"/>
                </a:solidFill>
                <a:latin typeface="Bell MT" panose="02020503060305020303" pitchFamily="18" charset="0"/>
              </a:rPr>
              <a:t>Połóż dłoń na dłoni i oprzyj na nich czoło.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Ruch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dirty="0">
                <a:solidFill>
                  <a:srgbClr val="C00000"/>
                </a:solidFill>
                <a:latin typeface="Bell MT" panose="02020503060305020303" pitchFamily="18" charset="0"/>
              </a:rPr>
              <a:t>Unieś wyprostowane nogi maksymalnie w górę,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dirty="0">
                <a:solidFill>
                  <a:srgbClr val="C00000"/>
                </a:solidFill>
                <a:latin typeface="Bell MT" panose="02020503060305020303" pitchFamily="18" charset="0"/>
              </a:rPr>
              <a:t>a następnie wróć do pozycji wyjściowej.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Ilość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3 serie po 10-15 powtórzeń.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Uwagi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dirty="0">
                <a:solidFill>
                  <a:srgbClr val="C00000"/>
                </a:solidFill>
                <a:latin typeface="Bell MT" panose="02020503060305020303" pitchFamily="18" charset="0"/>
              </a:rPr>
              <a:t>Podczas wznosów staraj się nie odrywać tułowia od podłoża.</a:t>
            </a:r>
            <a:endParaRPr lang="pl-PL" altLang="pl-PL" sz="1800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845BB320-DACE-4C64-92CE-FCAC3027C4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774" y="2132856"/>
            <a:ext cx="3956150" cy="1597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65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16832"/>
            <a:ext cx="8568952" cy="4392488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4400" b="1" dirty="0">
                <a:solidFill>
                  <a:schemeClr val="bg2"/>
                </a:solidFill>
                <a:latin typeface="Bell MT" panose="02020503060305020303" pitchFamily="18" charset="0"/>
              </a:rPr>
              <a:t>3. Ćwiczenie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b="1" dirty="0">
                <a:solidFill>
                  <a:srgbClr val="000000"/>
                </a:solidFill>
                <a:latin typeface="Bell MT" panose="02020503060305020303" pitchFamily="18" charset="0"/>
              </a:rPr>
              <a:t>Wznosy tułowia</a:t>
            </a:r>
          </a:p>
          <a:p>
            <a:pPr marL="452438" indent="-368300">
              <a:lnSpc>
                <a:spcPct val="80000"/>
              </a:lnSpc>
              <a:buNone/>
            </a:pPr>
            <a:endParaRPr lang="pl-PL" sz="1800" b="1" dirty="0">
              <a:latin typeface="Bell MT" panose="02020503060305020303" pitchFamily="18" charset="0"/>
            </a:endParaRPr>
          </a:p>
          <a:p>
            <a:pPr marL="452438" indent="-36830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Pozycja wyjściowa</a:t>
            </a:r>
          </a:p>
          <a:p>
            <a:pPr marL="452438" indent="-368300">
              <a:lnSpc>
                <a:spcPct val="80000"/>
              </a:lnSpc>
              <a:buNone/>
            </a:pPr>
            <a:r>
              <a:rPr lang="pl-PL" sz="1800" dirty="0">
                <a:solidFill>
                  <a:srgbClr val="C00000"/>
                </a:solidFill>
                <a:latin typeface="Bell MT" panose="02020503060305020303" pitchFamily="18" charset="0"/>
              </a:rPr>
              <a:t>Wykonaj leżenie przodem o nogach złączonych.</a:t>
            </a:r>
          </a:p>
          <a:p>
            <a:pPr marL="84138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Ręce zgięte w stawach łokciowych połóż na karku.</a:t>
            </a:r>
            <a:r>
              <a:rPr lang="pl-PL" sz="1800" dirty="0">
                <a:solidFill>
                  <a:srgbClr val="C00000"/>
                </a:solidFill>
                <a:latin typeface="Bell MT" panose="02020503060305020303" pitchFamily="18" charset="0"/>
              </a:rPr>
              <a:t> </a:t>
            </a:r>
          </a:p>
          <a:p>
            <a:pPr marL="452438" indent="-368300" algn="just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Ruch</a:t>
            </a:r>
          </a:p>
          <a:p>
            <a:pPr marL="452438" indent="-368300" algn="just">
              <a:lnSpc>
                <a:spcPct val="80000"/>
              </a:lnSpc>
              <a:buNone/>
            </a:pPr>
            <a:r>
              <a:rPr lang="pl-PL" sz="1800" dirty="0">
                <a:solidFill>
                  <a:srgbClr val="C00000"/>
                </a:solidFill>
                <a:latin typeface="Bell MT" panose="02020503060305020303" pitchFamily="18" charset="0"/>
              </a:rPr>
              <a:t>Unieś klatkę piersiową maksymalnie w górę,</a:t>
            </a:r>
          </a:p>
          <a:p>
            <a:pPr marL="452438" indent="-368300" algn="just">
              <a:lnSpc>
                <a:spcPct val="80000"/>
              </a:lnSpc>
              <a:buNone/>
            </a:pPr>
            <a:r>
              <a:rPr lang="pl-PL" sz="1800" dirty="0">
                <a:solidFill>
                  <a:srgbClr val="C00000"/>
                </a:solidFill>
                <a:latin typeface="Bell MT" panose="02020503060305020303" pitchFamily="18" charset="0"/>
              </a:rPr>
              <a:t>a następnie wróć do pozycji wyjściowej.</a:t>
            </a:r>
          </a:p>
          <a:p>
            <a:pPr marL="452438" indent="-36830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Ilość</a:t>
            </a:r>
          </a:p>
          <a:p>
            <a:pPr marL="452438" indent="-368300">
              <a:lnSpc>
                <a:spcPct val="80000"/>
              </a:lnSpc>
              <a:buNone/>
            </a:pPr>
            <a:r>
              <a:rPr 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3 serie po 10-15 powtórzeń.</a:t>
            </a:r>
          </a:p>
          <a:p>
            <a:pPr marL="452438" indent="-36830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Uwagi</a:t>
            </a:r>
          </a:p>
          <a:p>
            <a:pPr marL="452438" indent="-368300">
              <a:lnSpc>
                <a:spcPct val="80000"/>
              </a:lnSpc>
              <a:buNone/>
            </a:pPr>
            <a:r>
              <a:rPr lang="pl-PL" sz="1800" dirty="0">
                <a:solidFill>
                  <a:srgbClr val="C00000"/>
                </a:solidFill>
                <a:latin typeface="Bell MT" panose="02020503060305020303" pitchFamily="18" charset="0"/>
              </a:rPr>
              <a:t>Podczas wznosów nie odrywaj nóg od podłoża.</a:t>
            </a:r>
          </a:p>
          <a:p>
            <a:pPr marL="452438" indent="-368300">
              <a:lnSpc>
                <a:spcPct val="80000"/>
              </a:lnSpc>
              <a:buNone/>
            </a:pPr>
            <a:endParaRPr lang="pl-PL" altLang="pl-PL" sz="2000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452438" indent="-368300">
              <a:lnSpc>
                <a:spcPct val="80000"/>
              </a:lnSpc>
              <a:buNone/>
            </a:pPr>
            <a:endParaRPr lang="pl-PL" altLang="pl-PL" sz="2000" b="1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452438" indent="-368300">
              <a:lnSpc>
                <a:spcPct val="80000"/>
              </a:lnSpc>
              <a:buNone/>
            </a:pPr>
            <a:endParaRPr lang="pl-PL" altLang="pl-PL" sz="2000" b="1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452438" indent="-368300">
              <a:lnSpc>
                <a:spcPct val="80000"/>
              </a:lnSpc>
              <a:buNone/>
            </a:pPr>
            <a:endParaRPr lang="pl-PL" altLang="pl-PL" sz="2000" b="1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452438" indent="-368300">
              <a:lnSpc>
                <a:spcPct val="80000"/>
              </a:lnSpc>
              <a:buNone/>
            </a:pPr>
            <a:endParaRPr lang="pl-PL" altLang="pl-PL" sz="2000" b="1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5437A71-32F5-4717-951C-DDCEF36299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743" y="2348880"/>
            <a:ext cx="3614729" cy="957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4603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772816"/>
            <a:ext cx="8568952" cy="4752528"/>
          </a:xfr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pl-PL" altLang="pl-PL" sz="4400" b="1" i="0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4. Ćwiczenie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b="1" dirty="0">
                <a:solidFill>
                  <a:srgbClr val="000000"/>
                </a:solidFill>
                <a:latin typeface="Bell MT" panose="02020503060305020303" pitchFamily="18" charset="0"/>
              </a:rPr>
              <a:t>Wznosy tułowia</a:t>
            </a:r>
            <a:r>
              <a:rPr kumimoji="0" lang="pl-PL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i nóg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b="1" dirty="0">
                <a:solidFill>
                  <a:srgbClr val="000000"/>
                </a:solidFill>
                <a:latin typeface="Bell MT" panose="02020503060305020303" pitchFamily="18" charset="0"/>
              </a:rPr>
              <a:t>w leżeniu przodem</a:t>
            </a:r>
            <a:r>
              <a:rPr kumimoji="0" lang="pl-PL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</a:t>
            </a:r>
          </a:p>
          <a:p>
            <a:pPr marL="452438" marR="0" lvl="0" indent="-36830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sz="1800" b="1" noProof="0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84138" marR="0" lvl="0" indent="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pl-PL" sz="1800" b="1" i="0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Pozycja wyjściowa </a:t>
            </a:r>
          </a:p>
          <a:p>
            <a:pPr marL="84138" marR="0" lvl="0" indent="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pl-PL" sz="18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Wykonaj leżenie </a:t>
            </a:r>
            <a:r>
              <a:rPr kumimoji="0" lang="pl-PL" sz="180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przodem o </a:t>
            </a:r>
            <a:r>
              <a:rPr lang="pl-PL" sz="1800" dirty="0">
                <a:solidFill>
                  <a:srgbClr val="C00000"/>
                </a:solidFill>
                <a:latin typeface="Bell MT" panose="02020503060305020303" pitchFamily="18" charset="0"/>
              </a:rPr>
              <a:t>nogach złączonych</a:t>
            </a:r>
            <a:r>
              <a:rPr kumimoji="0" lang="pl-PL" sz="180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. </a:t>
            </a:r>
          </a:p>
          <a:p>
            <a:pPr marL="84138" marR="0" lvl="0" indent="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pl-PL" sz="180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Ręce zgięte w stawach łokciowych połóż na karku.</a:t>
            </a:r>
          </a:p>
          <a:p>
            <a:pPr marL="452438" marR="0" lvl="0" indent="-36830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Ruch </a:t>
            </a:r>
          </a:p>
          <a:p>
            <a:pPr marL="452438" marR="0" lvl="0" indent="-36830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i="0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Unieś klatkę piersiową i nogi maksymalnie w górę, </a:t>
            </a:r>
          </a:p>
          <a:p>
            <a:pPr marL="452438" marR="0" lvl="0" indent="-36830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sz="1800" dirty="0">
                <a:solidFill>
                  <a:srgbClr val="C00000"/>
                </a:solidFill>
                <a:latin typeface="Bell MT" panose="02020503060305020303" pitchFamily="18" charset="0"/>
              </a:rPr>
              <a:t>a następnie</a:t>
            </a:r>
            <a:r>
              <a:rPr kumimoji="0" lang="pl-PL" sz="180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 wróć do pozycji wyjściowej.</a:t>
            </a:r>
          </a:p>
          <a:p>
            <a:pPr marL="452438" marR="0" lvl="0" indent="-36830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Ilość</a:t>
            </a:r>
            <a:endParaRPr 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452438" marR="0" lvl="0" indent="-36830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i="0" u="none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3 serie po 10-15 powtórzeń.</a:t>
            </a:r>
          </a:p>
          <a:p>
            <a:pPr marL="452438" marR="0" lvl="0" indent="-36830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Uwagi</a:t>
            </a:r>
          </a:p>
          <a:p>
            <a:pPr marL="452438" marR="0" lvl="0" indent="-36830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i="0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Podczas wznosów </a:t>
            </a:r>
            <a:r>
              <a:rPr lang="pl-PL" sz="1800" dirty="0">
                <a:solidFill>
                  <a:srgbClr val="CC0000"/>
                </a:solidFill>
                <a:latin typeface="Bell MT" panose="02020503060305020303" pitchFamily="18" charset="0"/>
              </a:rPr>
              <a:t>złącz </a:t>
            </a:r>
            <a:r>
              <a:rPr kumimoji="0" lang="pl-PL" sz="1800" i="0" strike="noStrike" kern="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łopatki, napinając mięśnie grzbietu.</a:t>
            </a:r>
            <a:endParaRPr kumimoji="0" lang="pl-PL" sz="1800" i="0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452438" marR="0" lvl="0" indent="-36830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Bell MT" panose="02020503060305020303" pitchFamily="18" charset="0"/>
              <a:ea typeface="+mn-ea"/>
              <a:cs typeface="+mn-cs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b="1" dirty="0">
              <a:latin typeface="Bell MT" panose="02020503060305020303" pitchFamily="18" charset="0"/>
            </a:endParaRPr>
          </a:p>
          <a:p>
            <a:pPr marL="452438" indent="-368300">
              <a:lnSpc>
                <a:spcPct val="80000"/>
              </a:lnSpc>
              <a:buNone/>
            </a:pPr>
            <a:endParaRPr lang="pl-PL" sz="2000" b="1" dirty="0">
              <a:latin typeface="Bell MT" panose="02020503060305020303" pitchFamily="18" charset="0"/>
            </a:endParaRPr>
          </a:p>
          <a:p>
            <a:pPr marL="452438" indent="-368300">
              <a:lnSpc>
                <a:spcPct val="80000"/>
              </a:lnSpc>
              <a:buNone/>
            </a:pPr>
            <a:endParaRPr lang="pl-PL" altLang="pl-PL" sz="2000" b="1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452438" indent="-368300">
              <a:lnSpc>
                <a:spcPct val="80000"/>
              </a:lnSpc>
              <a:buNone/>
            </a:pPr>
            <a:endParaRPr lang="pl-PL" altLang="pl-PL" sz="2000" b="1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452438" indent="-368300">
              <a:lnSpc>
                <a:spcPct val="80000"/>
              </a:lnSpc>
              <a:buNone/>
            </a:pPr>
            <a:endParaRPr lang="pl-PL" altLang="pl-PL" sz="2000" b="1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452438" indent="-368300">
              <a:lnSpc>
                <a:spcPct val="80000"/>
              </a:lnSpc>
              <a:buNone/>
            </a:pPr>
            <a:endParaRPr lang="pl-PL" altLang="pl-PL" sz="2000" b="1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452438" indent="-368300">
              <a:lnSpc>
                <a:spcPct val="80000"/>
              </a:lnSpc>
              <a:buNone/>
            </a:pPr>
            <a:endParaRPr lang="pl-PL" altLang="pl-PL" sz="2000" b="1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Obraz 2" descr="Obraz zawierający łóżko, leżące, mężczyzna, stopy&#10;&#10;Opis wygenerowany automatycznie">
            <a:extLst>
              <a:ext uri="{FF2B5EF4-FFF2-40B4-BE49-F238E27FC236}">
                <a16:creationId xmlns:a16="http://schemas.microsoft.com/office/drawing/2014/main" id="{402F7F20-96CF-4D3F-8CF4-ED4AE7DCE6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195" y="2079561"/>
            <a:ext cx="3368984" cy="2069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617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7" y="1844824"/>
            <a:ext cx="8659663" cy="4752528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4400" b="1" dirty="0">
                <a:solidFill>
                  <a:schemeClr val="bg2"/>
                </a:solidFill>
                <a:latin typeface="Bell MT" panose="02020503060305020303" pitchFamily="18" charset="0"/>
              </a:rPr>
              <a:t>5. Ćwiczenie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b="1" dirty="0">
                <a:solidFill>
                  <a:srgbClr val="000000"/>
                </a:solidFill>
                <a:latin typeface="Bell MT" panose="02020503060305020303" pitchFamily="18" charset="0"/>
              </a:rPr>
              <a:t>Wznosy ramion</a:t>
            </a:r>
            <a:r>
              <a:rPr lang="pl-PL" altLang="pl-PL" sz="2000" b="1" dirty="0">
                <a:solidFill>
                  <a:srgbClr val="000000"/>
                </a:solidFill>
                <a:latin typeface="Bell MT" panose="02020503060305020303" pitchFamily="18" charset="0"/>
              </a:rPr>
              <a:t>                       </a:t>
            </a:r>
            <a:endParaRPr lang="pl-PL" altLang="pl-PL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sz="1800" b="1" u="sng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Pozycja wyjściowa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dirty="0">
                <a:solidFill>
                  <a:srgbClr val="C00000"/>
                </a:solidFill>
                <a:latin typeface="Bell MT" panose="02020503060305020303" pitchFamily="18" charset="0"/>
              </a:rPr>
              <a:t>Wykonaj leżenie przodem. Wyprostuj i złącz nogi.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dirty="0">
                <a:solidFill>
                  <a:srgbClr val="C00000"/>
                </a:solidFill>
                <a:latin typeface="Bell MT" panose="02020503060305020303" pitchFamily="18" charset="0"/>
              </a:rPr>
              <a:t>Ręce przenieś w bok i oprzyj o podłoże.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Ruch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dirty="0">
                <a:solidFill>
                  <a:srgbClr val="C00000"/>
                </a:solidFill>
                <a:latin typeface="Bell MT" panose="02020503060305020303" pitchFamily="18" charset="0"/>
              </a:rPr>
              <a:t>Napnij brzuch i pośladki. Obróć dłonie i kciuki w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dirty="0">
                <a:solidFill>
                  <a:srgbClr val="C00000"/>
                </a:solidFill>
                <a:latin typeface="Bell MT" panose="02020503060305020303" pitchFamily="18" charset="0"/>
              </a:rPr>
              <a:t>stronę sufitu. Unieś ręce maksymalnie w górę, a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dirty="0">
                <a:solidFill>
                  <a:srgbClr val="C00000"/>
                </a:solidFill>
                <a:latin typeface="Bell MT" panose="02020503060305020303" pitchFamily="18" charset="0"/>
              </a:rPr>
              <a:t>następnie wróć do pozycji wyjściowej.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Ilość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3 serie po 10-20 powtórzeń.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Uwagi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Nie odrywaj głowy, tułowia i nóg od podłoża.</a:t>
            </a: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Obraz 2" descr="Obraz zawierający leżące, mężczyzna, śnieg, pies&#10;&#10;Opis wygenerowany automatycznie">
            <a:extLst>
              <a:ext uri="{FF2B5EF4-FFF2-40B4-BE49-F238E27FC236}">
                <a16:creationId xmlns:a16="http://schemas.microsoft.com/office/drawing/2014/main" id="{E4400E44-296A-4C4C-B41B-7D84430359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6994" y="1852687"/>
            <a:ext cx="3340107" cy="288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7" y="1844824"/>
            <a:ext cx="8659663" cy="4752528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4400" b="1" dirty="0">
                <a:solidFill>
                  <a:schemeClr val="bg2"/>
                </a:solidFill>
                <a:latin typeface="Bell MT" panose="02020503060305020303" pitchFamily="18" charset="0"/>
              </a:rPr>
              <a:t>6. Ćwiczenie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Wznos tułowia i nóg</a:t>
            </a:r>
          </a:p>
          <a:p>
            <a:pPr marL="0" indent="0">
              <a:lnSpc>
                <a:spcPct val="80000"/>
              </a:lnSpc>
              <a:buNone/>
            </a:pPr>
            <a:endParaRPr lang="pl-PL" sz="1800" b="1" u="sng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Pozycja wyjściowa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dirty="0">
                <a:solidFill>
                  <a:srgbClr val="C00000"/>
                </a:solidFill>
                <a:latin typeface="Bell MT" panose="02020503060305020303" pitchFamily="18" charset="0"/>
              </a:rPr>
              <a:t>Wykonaj leżenie przodem. Wyprostuj i złącz nogi.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dirty="0">
                <a:solidFill>
                  <a:srgbClr val="C00000"/>
                </a:solidFill>
                <a:latin typeface="Bell MT" panose="02020503060305020303" pitchFamily="18" charset="0"/>
              </a:rPr>
              <a:t>Ręce połóż wzdłuż tułowia.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Ruch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dirty="0">
                <a:solidFill>
                  <a:srgbClr val="C00000"/>
                </a:solidFill>
                <a:latin typeface="Bell MT" panose="02020503060305020303" pitchFamily="18" charset="0"/>
              </a:rPr>
              <a:t>Unieś nogi i klatkę piersiową maksymalnie w górę.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dirty="0">
                <a:solidFill>
                  <a:srgbClr val="C00000"/>
                </a:solidFill>
                <a:latin typeface="Bell MT" panose="02020503060305020303" pitchFamily="18" charset="0"/>
              </a:rPr>
              <a:t>Zatrzymaj tę pozycję jak najdłużej.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Ilość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Wykonaj ćwiczenie trzykrotnie.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Uwagi </a:t>
            </a:r>
          </a:p>
          <a:p>
            <a:pPr marL="0" indent="0">
              <a:lnSpc>
                <a:spcPct val="80000"/>
              </a:lnSpc>
              <a:buNone/>
            </a:pPr>
            <a:r>
              <a:rPr kumimoji="0" lang="pl-PL" sz="18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Podczas wznosu złącz łopatki, napinając mięśnie grzbietu. </a:t>
            </a:r>
            <a:endParaRPr lang="pl-PL" altLang="pl-PL" sz="1800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A6AFC595-1063-4D5A-95F9-75F51629E6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4310" y="2276872"/>
            <a:ext cx="3715508" cy="137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1908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772816"/>
            <a:ext cx="8568952" cy="4824536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4400" b="1" dirty="0">
                <a:solidFill>
                  <a:schemeClr val="bg2"/>
                </a:solidFill>
                <a:latin typeface="Bell MT" panose="02020503060305020303" pitchFamily="18" charset="0"/>
              </a:rPr>
              <a:t>7. Ćwiczenie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b="1" dirty="0">
                <a:solidFill>
                  <a:srgbClr val="000000"/>
                </a:solidFill>
                <a:latin typeface="Bell MT" panose="02020503060305020303" pitchFamily="18" charset="0"/>
              </a:rPr>
              <a:t>Wznosy rąk i nóg w </a:t>
            </a:r>
          </a:p>
          <a:p>
            <a:pPr marL="0" indent="0">
              <a:lnSpc>
                <a:spcPct val="80000"/>
              </a:lnSpc>
              <a:buNone/>
            </a:pPr>
            <a:r>
              <a:rPr kumimoji="0" lang="pl-PL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leżeniu przodem</a:t>
            </a:r>
            <a:endParaRPr lang="pl-PL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Pozycja wyjściowa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dirty="0">
                <a:solidFill>
                  <a:srgbClr val="C00000"/>
                </a:solidFill>
                <a:latin typeface="Bell MT" panose="02020503060305020303" pitchFamily="18" charset="0"/>
              </a:rPr>
              <a:t>Wykonaj leżenie przodem o nogach złączonych.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dirty="0">
                <a:solidFill>
                  <a:srgbClr val="C00000"/>
                </a:solidFill>
                <a:latin typeface="Bell MT" panose="02020503060305020303" pitchFamily="18" charset="0"/>
              </a:rPr>
              <a:t>Ręce wyprostowane połóż przed sobą.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Ruch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dirty="0">
                <a:solidFill>
                  <a:srgbClr val="C00000"/>
                </a:solidFill>
                <a:latin typeface="Bell MT" panose="02020503060305020303" pitchFamily="18" charset="0"/>
              </a:rPr>
              <a:t>Unieś ręce, nogi oraz klatkę piersiową maksymalnie w górę,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dirty="0">
                <a:solidFill>
                  <a:srgbClr val="C00000"/>
                </a:solidFill>
                <a:latin typeface="Bell MT" panose="02020503060305020303" pitchFamily="18" charset="0"/>
              </a:rPr>
              <a:t>a następnie wróć do pozycji wyjściowej.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Ilość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3 serie po 10-15 powtórzeń.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Uwagi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dirty="0">
                <a:solidFill>
                  <a:srgbClr val="C00000"/>
                </a:solidFill>
                <a:latin typeface="Bell MT" panose="02020503060305020303" pitchFamily="18" charset="0"/>
              </a:rPr>
              <a:t>Podczas wznosów staraj się nie uginać nóg w stawach kolanowych.</a:t>
            </a:r>
            <a:endParaRPr lang="pl-PL" altLang="pl-PL" sz="1800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Obraz 2" descr="Obraz zawierający leżące, buty, zdjęcie, kobieta&#10;&#10;Opis wygenerowany automatycznie">
            <a:extLst>
              <a:ext uri="{FF2B5EF4-FFF2-40B4-BE49-F238E27FC236}">
                <a16:creationId xmlns:a16="http://schemas.microsoft.com/office/drawing/2014/main" id="{65842265-EECD-462B-97B2-1563979B8F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879" y="2259950"/>
            <a:ext cx="3888770" cy="192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8293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772816"/>
            <a:ext cx="8640850" cy="4824536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4400" b="1" dirty="0">
                <a:solidFill>
                  <a:schemeClr val="bg2"/>
                </a:solidFill>
                <a:latin typeface="Bell MT" panose="02020503060305020303" pitchFamily="18" charset="0"/>
              </a:rPr>
              <a:t>8. Ćwiczenie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b="1" dirty="0">
                <a:solidFill>
                  <a:srgbClr val="000000"/>
                </a:solidFill>
                <a:latin typeface="Bell MT" panose="02020503060305020303" pitchFamily="18" charset="0"/>
              </a:rPr>
              <a:t>Nożyce pionowe</a:t>
            </a:r>
            <a:endParaRPr lang="pl-PL" altLang="pl-PL" sz="20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Pozycja wyjściowa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dirty="0">
                <a:solidFill>
                  <a:srgbClr val="C00000"/>
                </a:solidFill>
                <a:latin typeface="Bell MT" panose="02020503060305020303" pitchFamily="18" charset="0"/>
              </a:rPr>
              <a:t>Wykonaj leżenie przodem, ręce wyprostowane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dirty="0">
                <a:solidFill>
                  <a:srgbClr val="C00000"/>
                </a:solidFill>
                <a:latin typeface="Bell MT" panose="02020503060305020303" pitchFamily="18" charset="0"/>
              </a:rPr>
              <a:t>połóż przed sobą. Kciuki skieruj w stronę sufitu.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Ruch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dirty="0">
                <a:solidFill>
                  <a:srgbClr val="C00000"/>
                </a:solidFill>
                <a:latin typeface="Bell MT" panose="02020503060305020303" pitchFamily="18" charset="0"/>
              </a:rPr>
              <a:t>Unieś maksymalnie w górę ręce i nogi.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dirty="0">
                <a:solidFill>
                  <a:srgbClr val="C00000"/>
                </a:solidFill>
                <a:latin typeface="Bell MT" panose="02020503060305020303" pitchFamily="18" charset="0"/>
              </a:rPr>
              <a:t>Wykonaj naprzemienne nożyce pionowe.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Ilość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3 serie po 10-20 powtórzeń.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Uwagi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dirty="0">
                <a:solidFill>
                  <a:srgbClr val="C00000"/>
                </a:solidFill>
                <a:latin typeface="Bell MT" panose="02020503060305020303" pitchFamily="18" charset="0"/>
              </a:rPr>
              <a:t>Podczas wykonywania nożyc, staraj się nie dotykać nogami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dirty="0">
                <a:solidFill>
                  <a:srgbClr val="C00000"/>
                </a:solidFill>
                <a:latin typeface="Bell MT" panose="02020503060305020303" pitchFamily="18" charset="0"/>
              </a:rPr>
              <a:t>i ramionami podłoża. </a:t>
            </a:r>
          </a:p>
          <a:p>
            <a:pPr marL="0" indent="0">
              <a:lnSpc>
                <a:spcPct val="80000"/>
              </a:lnSpc>
              <a:buNone/>
            </a:pPr>
            <a:endParaRPr lang="pl-PL" altLang="pl-PL" sz="2000" b="1" dirty="0"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2000" b="1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4" name="Obraz 3" descr="Obraz zawierający osoba, mężczyzna, leżące, nogi&#10;&#10;Opis wygenerowany automatycznie">
            <a:extLst>
              <a:ext uri="{FF2B5EF4-FFF2-40B4-BE49-F238E27FC236}">
                <a16:creationId xmlns:a16="http://schemas.microsoft.com/office/drawing/2014/main" id="{FB651486-FC74-4A91-BDD9-BCCE001058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060848"/>
            <a:ext cx="3571123" cy="1684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772816"/>
            <a:ext cx="8568952" cy="4824536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4400" b="1" dirty="0">
                <a:solidFill>
                  <a:schemeClr val="bg2"/>
                </a:solidFill>
                <a:latin typeface="Bell MT" panose="02020503060305020303" pitchFamily="18" charset="0"/>
              </a:rPr>
              <a:t>9. Ćwiczenie</a:t>
            </a:r>
          </a:p>
          <a:p>
            <a:pPr marL="0" indent="0">
              <a:lnSpc>
                <a:spcPct val="80000"/>
              </a:lnSpc>
              <a:buNone/>
            </a:pPr>
            <a:r>
              <a:rPr kumimoji="0" lang="pl-PL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ell MT" panose="02020503060305020303" pitchFamily="18" charset="0"/>
                <a:ea typeface="+mn-ea"/>
                <a:cs typeface="+mn-cs"/>
              </a:rPr>
              <a:t>Wznosy ręki i nogi w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b="1" dirty="0">
                <a:solidFill>
                  <a:srgbClr val="000000"/>
                </a:solidFill>
                <a:latin typeface="Bell MT" panose="02020503060305020303" pitchFamily="18" charset="0"/>
              </a:rPr>
              <a:t>podporze przodem</a:t>
            </a:r>
          </a:p>
          <a:p>
            <a:pPr marL="452438" indent="-368300">
              <a:lnSpc>
                <a:spcPct val="80000"/>
              </a:lnSpc>
              <a:buNone/>
            </a:pPr>
            <a:endParaRPr lang="pl-PL" sz="1800" b="1" u="sng" dirty="0">
              <a:solidFill>
                <a:schemeClr val="tx2"/>
              </a:solidFill>
              <a:latin typeface="Bell MT" panose="02020503060305020303" pitchFamily="18" charset="0"/>
            </a:endParaRPr>
          </a:p>
          <a:p>
            <a:pPr marL="84138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Pozycja wyjściowa </a:t>
            </a:r>
          </a:p>
          <a:p>
            <a:pPr marL="84138" indent="0">
              <a:lnSpc>
                <a:spcPct val="80000"/>
              </a:lnSpc>
              <a:buNone/>
            </a:pPr>
            <a:r>
              <a:rPr lang="pl-PL" sz="1800" dirty="0">
                <a:solidFill>
                  <a:srgbClr val="C00000"/>
                </a:solidFill>
                <a:latin typeface="Bell MT" panose="02020503060305020303" pitchFamily="18" charset="0"/>
              </a:rPr>
              <a:t>Podpór przodem, ręce ustawione na szerokość barków,</a:t>
            </a:r>
          </a:p>
          <a:p>
            <a:pPr marL="84138" indent="0">
              <a:lnSpc>
                <a:spcPct val="80000"/>
              </a:lnSpc>
              <a:buNone/>
            </a:pPr>
            <a:r>
              <a:rPr lang="pl-PL" sz="1800" dirty="0">
                <a:solidFill>
                  <a:srgbClr val="C00000"/>
                </a:solidFill>
                <a:latin typeface="Bell MT" panose="02020503060305020303" pitchFamily="18" charset="0"/>
              </a:rPr>
              <a:t>nogi złączone.</a:t>
            </a:r>
          </a:p>
          <a:p>
            <a:pPr marL="452438" indent="-368300" algn="just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Ruch </a:t>
            </a:r>
          </a:p>
          <a:p>
            <a:pPr marL="452438" indent="-368300" algn="just">
              <a:lnSpc>
                <a:spcPct val="80000"/>
              </a:lnSpc>
              <a:buNone/>
            </a:pPr>
            <a:r>
              <a:rPr lang="pl-PL" sz="1800" dirty="0">
                <a:solidFill>
                  <a:srgbClr val="C00000"/>
                </a:solidFill>
                <a:latin typeface="Bell MT" panose="02020503060305020303" pitchFamily="18" charset="0"/>
              </a:rPr>
              <a:t>Unieś w górę prawą rękę i lewą nogę. Zatrzymaj na chwilę tę pozycję,</a:t>
            </a:r>
          </a:p>
          <a:p>
            <a:pPr marL="452438" indent="-368300" algn="just">
              <a:lnSpc>
                <a:spcPct val="80000"/>
              </a:lnSpc>
              <a:buNone/>
            </a:pPr>
            <a:r>
              <a:rPr lang="pl-PL" sz="1800" dirty="0">
                <a:solidFill>
                  <a:srgbClr val="C00000"/>
                </a:solidFill>
                <a:latin typeface="Bell MT" panose="02020503060305020303" pitchFamily="18" charset="0"/>
              </a:rPr>
              <a:t>a następnie wróć do podporu. Wykonaj to samo na drugą rękę i nogę.</a:t>
            </a:r>
          </a:p>
          <a:p>
            <a:pPr marL="452438" indent="-368300" algn="just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Ilość</a:t>
            </a:r>
          </a:p>
          <a:p>
            <a:pPr marL="452438" indent="-368300" algn="just">
              <a:lnSpc>
                <a:spcPct val="80000"/>
              </a:lnSpc>
              <a:buNone/>
            </a:pPr>
            <a:r>
              <a:rPr 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3 serie po 10-20 powtórzeń.</a:t>
            </a:r>
          </a:p>
          <a:p>
            <a:pPr marL="452438" indent="-36830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Uwagi </a:t>
            </a:r>
          </a:p>
          <a:p>
            <a:pPr marL="452438" indent="-368300">
              <a:lnSpc>
                <a:spcPct val="80000"/>
              </a:lnSpc>
              <a:buNone/>
            </a:pPr>
            <a:r>
              <a:rPr lang="pl-PL" sz="1800" dirty="0">
                <a:solidFill>
                  <a:srgbClr val="C00000"/>
                </a:solidFill>
                <a:latin typeface="Bell MT" panose="02020503060305020303" pitchFamily="18" charset="0"/>
              </a:rPr>
              <a:t>Podczas wznosu ręka, tułów i noga tworzą linię prostą.</a:t>
            </a:r>
            <a:endParaRPr lang="pl-PL" altLang="pl-PL" sz="1800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4" name="Obraz 3" descr="Obraz zawierający mężczyzna, piłka, gracz, huśtawka&#10;&#10;Opis wygenerowany automatycznie">
            <a:extLst>
              <a:ext uri="{FF2B5EF4-FFF2-40B4-BE49-F238E27FC236}">
                <a16:creationId xmlns:a16="http://schemas.microsoft.com/office/drawing/2014/main" id="{E05850D0-E16C-41CC-96E6-8C5E29385E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7855" y="2276872"/>
            <a:ext cx="4360428" cy="1588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772816"/>
            <a:ext cx="8568952" cy="4824536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4400" b="1" dirty="0">
                <a:solidFill>
                  <a:schemeClr val="bg2"/>
                </a:solidFill>
                <a:latin typeface="Bell MT" panose="02020503060305020303" pitchFamily="18" charset="0"/>
              </a:rPr>
              <a:t>10. Ćwiczenie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b="1" dirty="0">
                <a:solidFill>
                  <a:srgbClr val="000000"/>
                </a:solidFill>
                <a:latin typeface="Bell MT" panose="02020503060305020303" pitchFamily="18" charset="0"/>
              </a:rPr>
              <a:t>Rozciąganie mięśni 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b="1" dirty="0">
                <a:solidFill>
                  <a:srgbClr val="000000"/>
                </a:solidFill>
                <a:latin typeface="Bell MT" panose="02020503060305020303" pitchFamily="18" charset="0"/>
              </a:rPr>
              <a:t>grzbietu </a:t>
            </a:r>
          </a:p>
          <a:p>
            <a:pPr marL="0" indent="0">
              <a:lnSpc>
                <a:spcPct val="80000"/>
              </a:lnSpc>
              <a:buNone/>
            </a:pPr>
            <a:endParaRPr lang="pl-PL" sz="1800" b="1" dirty="0">
              <a:solidFill>
                <a:srgbClr val="000000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Pozycja wyjściowa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dirty="0">
                <a:solidFill>
                  <a:srgbClr val="C00000"/>
                </a:solidFill>
                <a:latin typeface="Bell MT" panose="02020503060305020303" pitchFamily="18" charset="0"/>
              </a:rPr>
              <a:t>Wykonaj klęk podparty, zachowując kąty proste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dirty="0">
                <a:solidFill>
                  <a:srgbClr val="C00000"/>
                </a:solidFill>
                <a:latin typeface="Bell MT" panose="02020503060305020303" pitchFamily="18" charset="0"/>
              </a:rPr>
              <a:t>w stawach kolanowych, biodrowych i ramiennych.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Ruch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dirty="0">
                <a:solidFill>
                  <a:srgbClr val="C00000"/>
                </a:solidFill>
                <a:latin typeface="Bell MT" panose="02020503060305020303" pitchFamily="18" charset="0"/>
              </a:rPr>
              <a:t>Wygnij mocno plecy w górę i wykonaj „koci grzbiet”.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dirty="0">
                <a:solidFill>
                  <a:srgbClr val="C00000"/>
                </a:solidFill>
                <a:latin typeface="Bell MT" panose="02020503060305020303" pitchFamily="18" charset="0"/>
              </a:rPr>
              <a:t>Zatrzymaj tę pozycję 20 sekund i wróć do klęku podpartego.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Ilość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Wykonaj ćwiczenie trzykrotnie.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b="1" dirty="0">
                <a:solidFill>
                  <a:srgbClr val="000000"/>
                </a:solidFill>
                <a:latin typeface="Bell MT" panose="02020503060305020303" pitchFamily="18" charset="0"/>
              </a:rPr>
              <a:t>Uwagi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800" dirty="0">
                <a:solidFill>
                  <a:srgbClr val="C00000"/>
                </a:solidFill>
                <a:latin typeface="Bell MT" panose="02020503060305020303" pitchFamily="18" charset="0"/>
              </a:rPr>
              <a:t>Podczas wykonywania ćwiczenia napnij mocno mięśnie brzucha i pośladki.</a:t>
            </a:r>
            <a:endParaRPr lang="pl-PL" altLang="pl-PL" sz="1800" dirty="0">
              <a:solidFill>
                <a:srgbClr val="C00000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Obraz 2" descr="Obraz zawierający bielizna&#10;&#10;Opis wygenerowany automatycznie">
            <a:extLst>
              <a:ext uri="{FF2B5EF4-FFF2-40B4-BE49-F238E27FC236}">
                <a16:creationId xmlns:a16="http://schemas.microsoft.com/office/drawing/2014/main" id="{DCC63E36-C155-48C0-982D-C9359A6DE3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6354" y="1916832"/>
            <a:ext cx="3494118" cy="252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82783"/>
      </p:ext>
    </p:extLst>
  </p:cSld>
  <p:clrMapOvr>
    <a:masterClrMapping/>
  </p:clrMapOvr>
</p:sld>
</file>

<file path=ppt/theme/theme1.xml><?xml version="1.0" encoding="utf-8"?>
<a:theme xmlns:a="http://schemas.openxmlformats.org/drawingml/2006/main" name="sport">
  <a:themeElements>
    <a:clrScheme name="powerpoint-template-24 1">
      <a:dk1>
        <a:srgbClr val="4D4D4D"/>
      </a:dk1>
      <a:lt1>
        <a:srgbClr val="FFFFFF"/>
      </a:lt1>
      <a:dk2>
        <a:srgbClr val="4D4D4D"/>
      </a:dk2>
      <a:lt2>
        <a:srgbClr val="CC0000"/>
      </a:lt2>
      <a:accent1>
        <a:srgbClr val="FF9933"/>
      </a:accent1>
      <a:accent2>
        <a:srgbClr val="009900"/>
      </a:accent2>
      <a:accent3>
        <a:srgbClr val="FFFFFF"/>
      </a:accent3>
      <a:accent4>
        <a:srgbClr val="404040"/>
      </a:accent4>
      <a:accent5>
        <a:srgbClr val="FFCAAD"/>
      </a:accent5>
      <a:accent6>
        <a:srgbClr val="008A00"/>
      </a:accent6>
      <a:hlink>
        <a:srgbClr val="3366FF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pl-P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pl-P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1231</TotalTime>
  <Words>750</Words>
  <Application>Microsoft Office PowerPoint</Application>
  <PresentationFormat>Pokaz na ekranie (4:3)</PresentationFormat>
  <Paragraphs>181</Paragraphs>
  <Slides>12</Slides>
  <Notes>11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6" baseType="lpstr">
      <vt:lpstr>Arial</vt:lpstr>
      <vt:lpstr>Bell MT</vt:lpstr>
      <vt:lpstr>Microsoft Sans Serif</vt:lpstr>
      <vt:lpstr>sport</vt:lpstr>
      <vt:lpstr>    Zestaw ćwiczeń          domowych</vt:lpstr>
      <vt:lpstr> Mięśnie grzbietu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Zestaw ćwiczeń          domowych</dc:title>
  <cp:lastModifiedBy>Marzena Jurgielewicz-Urniaż</cp:lastModifiedBy>
  <cp:revision>1</cp:revision>
  <dcterms:created xsi:type="dcterms:W3CDTF">2020-10-02T08:21:29Z</dcterms:created>
  <dcterms:modified xsi:type="dcterms:W3CDTF">2021-12-04T17:57:06Z</dcterms:modified>
</cp:coreProperties>
</file>