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44" r:id="rId1"/>
  </p:sldMasterIdLst>
  <p:sldIdLst>
    <p:sldId id="262" r:id="rId2"/>
    <p:sldId id="263" r:id="rId3"/>
    <p:sldId id="264" r:id="rId4"/>
    <p:sldId id="265" r:id="rId5"/>
    <p:sldId id="266" r:id="rId6"/>
    <p:sldId id="267" r:id="rId7"/>
    <p:sldId id="268" r:id="rId8"/>
    <p:sldId id="269" r:id="rId9"/>
    <p:sldId id="270" r:id="rId10"/>
    <p:sldId id="272" r:id="rId11"/>
    <p:sldId id="271" r:id="rId12"/>
    <p:sldId id="256" r:id="rId13"/>
    <p:sldId id="257" r:id="rId14"/>
    <p:sldId id="258" r:id="rId15"/>
    <p:sldId id="259" r:id="rId16"/>
    <p:sldId id="260" r:id="rId17"/>
    <p:sldId id="261" r:id="rId18"/>
  </p:sldIdLst>
  <p:sldSz cx="9144000" cy="6858000" type="screen4x3"/>
  <p:notesSz cx="6858000" cy="9144000"/>
  <p:defaultText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84" d="100"/>
          <a:sy n="84" d="100"/>
        </p:scale>
        <p:origin x="-342" y="-84"/>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Slajd tytułowy">
    <p:bg>
      <p:bgRef idx="1001">
        <a:schemeClr val="bg1"/>
      </p:bgRef>
    </p:bg>
    <p:spTree>
      <p:nvGrpSpPr>
        <p:cNvPr id="1" name=""/>
        <p:cNvGrpSpPr/>
        <p:nvPr/>
      </p:nvGrpSpPr>
      <p:grpSpPr>
        <a:xfrm>
          <a:off x="0" y="0"/>
          <a:ext cx="0" cy="0"/>
          <a:chOff x="0" y="0"/>
          <a:chExt cx="0" cy="0"/>
        </a:xfrm>
      </p:grpSpPr>
      <p:sp>
        <p:nvSpPr>
          <p:cNvPr id="8" name="Tytuł 7"/>
          <p:cNvSpPr>
            <a:spLocks noGrp="1"/>
          </p:cNvSpPr>
          <p:nvPr>
            <p:ph type="ctrTitle"/>
          </p:nvPr>
        </p:nvSpPr>
        <p:spPr>
          <a:xfrm>
            <a:off x="2286000" y="3124200"/>
            <a:ext cx="6172200" cy="1894362"/>
          </a:xfrm>
        </p:spPr>
        <p:txBody>
          <a:bodyPr/>
          <a:lstStyle>
            <a:lvl1pPr>
              <a:defRPr b="1"/>
            </a:lvl1pPr>
          </a:lstStyle>
          <a:p>
            <a:r>
              <a:rPr kumimoji="0" lang="pl-PL" smtClean="0"/>
              <a:t>Kliknij, aby edytować styl</a:t>
            </a:r>
            <a:endParaRPr kumimoji="0" lang="en-US"/>
          </a:p>
        </p:txBody>
      </p:sp>
      <p:sp>
        <p:nvSpPr>
          <p:cNvPr id="9" name="Podtytuł 8"/>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pl-PL" smtClean="0"/>
              <a:t>Kliknij, aby edytować styl wzorca podtytułu</a:t>
            </a:r>
            <a:endParaRPr kumimoji="0" lang="en-US"/>
          </a:p>
        </p:txBody>
      </p:sp>
      <p:sp>
        <p:nvSpPr>
          <p:cNvPr id="28" name="Symbol zastępczy daty 27"/>
          <p:cNvSpPr>
            <a:spLocks noGrp="1"/>
          </p:cNvSpPr>
          <p:nvPr>
            <p:ph type="dt" sz="half" idx="10"/>
          </p:nvPr>
        </p:nvSpPr>
        <p:spPr bwMode="auto">
          <a:xfrm rot="5400000">
            <a:off x="7764621" y="1174097"/>
            <a:ext cx="2286000" cy="381000"/>
          </a:xfrm>
        </p:spPr>
        <p:txBody>
          <a:bodyPr/>
          <a:lstStyle/>
          <a:p>
            <a:fld id="{FD17FA3B-C404-4317-B0BC-953931111309}" type="datetimeFigureOut">
              <a:rPr lang="pl-PL" smtClean="0"/>
              <a:t>2020-05-20</a:t>
            </a:fld>
            <a:endParaRPr lang="pl-PL"/>
          </a:p>
        </p:txBody>
      </p:sp>
      <p:sp>
        <p:nvSpPr>
          <p:cNvPr id="17" name="Symbol zastępczy stopki 16"/>
          <p:cNvSpPr>
            <a:spLocks noGrp="1"/>
          </p:cNvSpPr>
          <p:nvPr>
            <p:ph type="ftr" sz="quarter" idx="11"/>
          </p:nvPr>
        </p:nvSpPr>
        <p:spPr bwMode="auto">
          <a:xfrm rot="5400000">
            <a:off x="7077269" y="4181669"/>
            <a:ext cx="3657600" cy="384048"/>
          </a:xfrm>
        </p:spPr>
        <p:txBody>
          <a:bodyPr/>
          <a:lstStyle/>
          <a:p>
            <a:endParaRPr lang="pl-PL"/>
          </a:p>
        </p:txBody>
      </p:sp>
      <p:sp>
        <p:nvSpPr>
          <p:cNvPr id="10" name="Prostokąt 9"/>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Prostokąt 11"/>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Prostokąt 13"/>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Prostokąt 18"/>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Łącznik prostoliniowy 10"/>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Łącznik prostoliniowy 17"/>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0" name="Łącznik prostoliniowy 19"/>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Łącznik prostoliniowy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Łącznik prostoliniowy 14"/>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2" name="Łącznik prostoliniowy 21"/>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7" name="Prostokąt 26"/>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Elipsa 20"/>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Elipsa 22"/>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Elipsa 23"/>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Elipsa 25"/>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Elipsa 24"/>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Symbol zastępczy numeru slajdu 28"/>
          <p:cNvSpPr>
            <a:spLocks noGrp="1"/>
          </p:cNvSpPr>
          <p:nvPr>
            <p:ph type="sldNum" sz="quarter" idx="12"/>
          </p:nvPr>
        </p:nvSpPr>
        <p:spPr bwMode="auto">
          <a:xfrm>
            <a:off x="1325544" y="4928702"/>
            <a:ext cx="609600" cy="517524"/>
          </a:xfrm>
        </p:spPr>
        <p:txBody>
          <a:bodyPr/>
          <a:lstStyle/>
          <a:p>
            <a:fld id="{0931897F-8F23-433E-A660-EFF8D3EDA506}" type="slidenum">
              <a:rPr lang="pl-PL" smtClean="0"/>
              <a:t>‹#›</a:t>
            </a:fld>
            <a:endParaRPr lang="pl-PL"/>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ytuł i zawartość">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kumimoji="0" lang="pl-PL" smtClean="0"/>
              <a:t>Kliknij, aby edytować styl</a:t>
            </a:r>
            <a:endParaRPr kumimoji="0" lang="en-US"/>
          </a:p>
        </p:txBody>
      </p:sp>
      <p:sp>
        <p:nvSpPr>
          <p:cNvPr id="8" name="Symbol zastępczy zawartości 7"/>
          <p:cNvSpPr>
            <a:spLocks noGrp="1"/>
          </p:cNvSpPr>
          <p:nvPr>
            <p:ph sz="quarter" idx="1"/>
          </p:nvPr>
        </p:nvSpPr>
        <p:spPr>
          <a:xfrm>
            <a:off x="457200" y="1600200"/>
            <a:ext cx="7467600" cy="4873752"/>
          </a:xfrm>
        </p:spPr>
        <p:txBody>
          <a:bodyPr/>
          <a:lstStyle/>
          <a:p>
            <a:pPr lvl="0" eaLnBrk="1" latinLnBrk="0" hangingPunct="1"/>
            <a:r>
              <a:rPr lang="pl-PL" smtClean="0"/>
              <a:t>Kliknij, aby edytować style wzorca tekstu</a:t>
            </a:r>
          </a:p>
          <a:p>
            <a:pPr lvl="1" eaLnBrk="1" latinLnBrk="0" hangingPunct="1"/>
            <a:r>
              <a:rPr lang="pl-PL" smtClean="0"/>
              <a:t>Drugi poziom</a:t>
            </a:r>
          </a:p>
          <a:p>
            <a:pPr lvl="2" eaLnBrk="1" latinLnBrk="0" hangingPunct="1"/>
            <a:r>
              <a:rPr lang="pl-PL" smtClean="0"/>
              <a:t>Trzeci poziom</a:t>
            </a:r>
          </a:p>
          <a:p>
            <a:pPr lvl="3" eaLnBrk="1" latinLnBrk="0" hangingPunct="1"/>
            <a:r>
              <a:rPr lang="pl-PL" smtClean="0"/>
              <a:t>Czwarty poziom</a:t>
            </a:r>
          </a:p>
          <a:p>
            <a:pPr lvl="4" eaLnBrk="1" latinLnBrk="0" hangingPunct="1"/>
            <a:r>
              <a:rPr lang="pl-PL" smtClean="0"/>
              <a:t>Piąty poziom</a:t>
            </a:r>
            <a:endParaRPr kumimoji="0" lang="en-US"/>
          </a:p>
        </p:txBody>
      </p:sp>
      <p:sp>
        <p:nvSpPr>
          <p:cNvPr id="7" name="Symbol zastępczy daty 6"/>
          <p:cNvSpPr>
            <a:spLocks noGrp="1"/>
          </p:cNvSpPr>
          <p:nvPr>
            <p:ph type="dt" sz="half" idx="14"/>
          </p:nvPr>
        </p:nvSpPr>
        <p:spPr/>
        <p:txBody>
          <a:bodyPr rtlCol="0"/>
          <a:lstStyle/>
          <a:p>
            <a:fld id="{FD17FA3B-C404-4317-B0BC-953931111309}" type="datetimeFigureOut">
              <a:rPr lang="pl-PL" smtClean="0"/>
              <a:t>2020-05-20</a:t>
            </a:fld>
            <a:endParaRPr lang="pl-PL"/>
          </a:p>
        </p:txBody>
      </p:sp>
      <p:sp>
        <p:nvSpPr>
          <p:cNvPr id="9" name="Symbol zastępczy numeru slajdu 8"/>
          <p:cNvSpPr>
            <a:spLocks noGrp="1"/>
          </p:cNvSpPr>
          <p:nvPr>
            <p:ph type="sldNum" sz="quarter" idx="15"/>
          </p:nvPr>
        </p:nvSpPr>
        <p:spPr/>
        <p:txBody>
          <a:bodyPr rtlCol="0"/>
          <a:lstStyle/>
          <a:p>
            <a:fld id="{0931897F-8F23-433E-A660-EFF8D3EDA506}" type="slidenum">
              <a:rPr lang="pl-PL" smtClean="0"/>
              <a:t>‹#›</a:t>
            </a:fld>
            <a:endParaRPr lang="pl-PL"/>
          </a:p>
        </p:txBody>
      </p:sp>
      <p:sp>
        <p:nvSpPr>
          <p:cNvPr id="10" name="Symbol zastępczy stopki 9"/>
          <p:cNvSpPr>
            <a:spLocks noGrp="1"/>
          </p:cNvSpPr>
          <p:nvPr>
            <p:ph type="ftr" sz="quarter" idx="16"/>
          </p:nvPr>
        </p:nvSpPr>
        <p:spPr/>
        <p:txBody>
          <a:bodyPr rtlCol="0"/>
          <a:lstStyle/>
          <a:p>
            <a:endParaRPr lang="pl-PL"/>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Nagłówek sekcji">
    <p:bg>
      <p:bgRef idx="1001">
        <a:schemeClr val="bg2"/>
      </p:bgRef>
    </p:bg>
    <p:spTree>
      <p:nvGrpSpPr>
        <p:cNvPr id="1" name=""/>
        <p:cNvGrpSpPr/>
        <p:nvPr/>
      </p:nvGrpSpPr>
      <p:grpSpPr>
        <a:xfrm>
          <a:off x="0" y="0"/>
          <a:ext cx="0" cy="0"/>
          <a:chOff x="0" y="0"/>
          <a:chExt cx="0" cy="0"/>
        </a:xfrm>
      </p:grpSpPr>
      <p:sp>
        <p:nvSpPr>
          <p:cNvPr id="2" name="Tytuł 1"/>
          <p:cNvSpPr>
            <a:spLocks noGrp="1"/>
          </p:cNvSpPr>
          <p:nvPr>
            <p:ph type="title"/>
          </p:nvPr>
        </p:nvSpPr>
        <p:spPr>
          <a:xfrm>
            <a:off x="2286000" y="2895600"/>
            <a:ext cx="6172200" cy="2053590"/>
          </a:xfrm>
        </p:spPr>
        <p:txBody>
          <a:bodyPr/>
          <a:lstStyle>
            <a:lvl1pPr algn="l">
              <a:buNone/>
              <a:defRPr sz="3000" b="1" cap="small" baseline="0"/>
            </a:lvl1pPr>
          </a:lstStyle>
          <a:p>
            <a:r>
              <a:rPr kumimoji="0" lang="pl-PL" smtClean="0"/>
              <a:t>Kliknij, aby edytować styl</a:t>
            </a:r>
            <a:endParaRPr kumimoji="0" lang="en-US"/>
          </a:p>
        </p:txBody>
      </p:sp>
      <p:sp>
        <p:nvSpPr>
          <p:cNvPr id="3" name="Symbol zastępczy tekstu 2"/>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pl-PL" smtClean="0"/>
              <a:t>Kliknij, aby edytować style wzorca tekstu</a:t>
            </a:r>
          </a:p>
        </p:txBody>
      </p:sp>
      <p:sp>
        <p:nvSpPr>
          <p:cNvPr id="4" name="Symbol zastępczy daty 3"/>
          <p:cNvSpPr>
            <a:spLocks noGrp="1"/>
          </p:cNvSpPr>
          <p:nvPr>
            <p:ph type="dt" sz="half" idx="10"/>
          </p:nvPr>
        </p:nvSpPr>
        <p:spPr bwMode="auto">
          <a:xfrm rot="5400000">
            <a:off x="7763256" y="1170432"/>
            <a:ext cx="2286000" cy="381000"/>
          </a:xfrm>
        </p:spPr>
        <p:txBody>
          <a:bodyPr/>
          <a:lstStyle/>
          <a:p>
            <a:fld id="{FD17FA3B-C404-4317-B0BC-953931111309}" type="datetimeFigureOut">
              <a:rPr lang="pl-PL" smtClean="0"/>
              <a:t>2020-05-20</a:t>
            </a:fld>
            <a:endParaRPr lang="pl-PL"/>
          </a:p>
        </p:txBody>
      </p:sp>
      <p:sp>
        <p:nvSpPr>
          <p:cNvPr id="5" name="Symbol zastępczy stopki 4"/>
          <p:cNvSpPr>
            <a:spLocks noGrp="1"/>
          </p:cNvSpPr>
          <p:nvPr>
            <p:ph type="ftr" sz="quarter" idx="11"/>
          </p:nvPr>
        </p:nvSpPr>
        <p:spPr bwMode="auto">
          <a:xfrm rot="5400000">
            <a:off x="7077456" y="4178808"/>
            <a:ext cx="3657600" cy="384048"/>
          </a:xfrm>
        </p:spPr>
        <p:txBody>
          <a:bodyPr/>
          <a:lstStyle/>
          <a:p>
            <a:endParaRPr lang="pl-PL"/>
          </a:p>
        </p:txBody>
      </p:sp>
      <p:sp>
        <p:nvSpPr>
          <p:cNvPr id="9" name="Prostokąt 8"/>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Prostokąt 9"/>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Prostokąt 10"/>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Prostokąt 11"/>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Łącznik prostoliniowy 12"/>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Łącznik prostoliniowy 13"/>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Łącznik prostoliniowy 14"/>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Łącznik prostoliniowy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7" name="Łącznik prostoliniowy 16"/>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Prostokąt 17"/>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Elipsa 18"/>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Elipsa 19"/>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Elipsa 20"/>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Elipsa 21"/>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Elipsa 22"/>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Łącznik prostoliniowy 25"/>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Symbol zastępczy numeru slajdu 5"/>
          <p:cNvSpPr>
            <a:spLocks noGrp="1"/>
          </p:cNvSpPr>
          <p:nvPr>
            <p:ph type="sldNum" sz="quarter" idx="12"/>
          </p:nvPr>
        </p:nvSpPr>
        <p:spPr bwMode="auto">
          <a:xfrm>
            <a:off x="1340616" y="4928702"/>
            <a:ext cx="609600" cy="517524"/>
          </a:xfrm>
        </p:spPr>
        <p:txBody>
          <a:bodyPr/>
          <a:lstStyle/>
          <a:p>
            <a:fld id="{0931897F-8F23-433E-A660-EFF8D3EDA506}" type="slidenum">
              <a:rPr lang="pl-PL" smtClean="0"/>
              <a:t>‹#›</a:t>
            </a:fld>
            <a:endParaRPr lang="pl-PL"/>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wa elementy zawartości">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kumimoji="0" lang="pl-PL" smtClean="0"/>
              <a:t>Kliknij, aby edytować styl</a:t>
            </a:r>
            <a:endParaRPr kumimoji="0" lang="en-US"/>
          </a:p>
        </p:txBody>
      </p:sp>
      <p:sp>
        <p:nvSpPr>
          <p:cNvPr id="5" name="Symbol zastępczy daty 4"/>
          <p:cNvSpPr>
            <a:spLocks noGrp="1"/>
          </p:cNvSpPr>
          <p:nvPr>
            <p:ph type="dt" sz="half" idx="10"/>
          </p:nvPr>
        </p:nvSpPr>
        <p:spPr/>
        <p:txBody>
          <a:bodyPr/>
          <a:lstStyle/>
          <a:p>
            <a:fld id="{FD17FA3B-C404-4317-B0BC-953931111309}" type="datetimeFigureOut">
              <a:rPr lang="pl-PL" smtClean="0"/>
              <a:t>2020-05-20</a:t>
            </a:fld>
            <a:endParaRPr lang="pl-PL"/>
          </a:p>
        </p:txBody>
      </p:sp>
      <p:sp>
        <p:nvSpPr>
          <p:cNvPr id="6" name="Symbol zastępczy stopki 5"/>
          <p:cNvSpPr>
            <a:spLocks noGrp="1"/>
          </p:cNvSpPr>
          <p:nvPr>
            <p:ph type="ftr" sz="quarter" idx="11"/>
          </p:nvPr>
        </p:nvSpPr>
        <p:spPr/>
        <p:txBody>
          <a:bodyPr/>
          <a:lstStyle/>
          <a:p>
            <a:endParaRPr lang="pl-PL"/>
          </a:p>
        </p:txBody>
      </p:sp>
      <p:sp>
        <p:nvSpPr>
          <p:cNvPr id="7" name="Symbol zastępczy numeru slajdu 6"/>
          <p:cNvSpPr>
            <a:spLocks noGrp="1"/>
          </p:cNvSpPr>
          <p:nvPr>
            <p:ph type="sldNum" sz="quarter" idx="12"/>
          </p:nvPr>
        </p:nvSpPr>
        <p:spPr/>
        <p:txBody>
          <a:bodyPr/>
          <a:lstStyle/>
          <a:p>
            <a:fld id="{0931897F-8F23-433E-A660-EFF8D3EDA506}" type="slidenum">
              <a:rPr lang="pl-PL" smtClean="0"/>
              <a:t>‹#›</a:t>
            </a:fld>
            <a:endParaRPr lang="pl-PL"/>
          </a:p>
        </p:txBody>
      </p:sp>
      <p:sp>
        <p:nvSpPr>
          <p:cNvPr id="9" name="Symbol zastępczy zawartości 8"/>
          <p:cNvSpPr>
            <a:spLocks noGrp="1"/>
          </p:cNvSpPr>
          <p:nvPr>
            <p:ph sz="quarter" idx="1"/>
          </p:nvPr>
        </p:nvSpPr>
        <p:spPr>
          <a:xfrm>
            <a:off x="457200" y="1600200"/>
            <a:ext cx="3657600" cy="4572000"/>
          </a:xfrm>
        </p:spPr>
        <p:txBody>
          <a:bodyPr/>
          <a:lstStyle/>
          <a:p>
            <a:pPr lvl="0" eaLnBrk="1" latinLnBrk="0" hangingPunct="1"/>
            <a:r>
              <a:rPr lang="pl-PL" smtClean="0"/>
              <a:t>Kliknij, aby edytować style wzorca tekstu</a:t>
            </a:r>
          </a:p>
          <a:p>
            <a:pPr lvl="1" eaLnBrk="1" latinLnBrk="0" hangingPunct="1"/>
            <a:r>
              <a:rPr lang="pl-PL" smtClean="0"/>
              <a:t>Drugi poziom</a:t>
            </a:r>
          </a:p>
          <a:p>
            <a:pPr lvl="2" eaLnBrk="1" latinLnBrk="0" hangingPunct="1"/>
            <a:r>
              <a:rPr lang="pl-PL" smtClean="0"/>
              <a:t>Trzeci poziom</a:t>
            </a:r>
          </a:p>
          <a:p>
            <a:pPr lvl="3" eaLnBrk="1" latinLnBrk="0" hangingPunct="1"/>
            <a:r>
              <a:rPr lang="pl-PL" smtClean="0"/>
              <a:t>Czwarty poziom</a:t>
            </a:r>
          </a:p>
          <a:p>
            <a:pPr lvl="4" eaLnBrk="1" latinLnBrk="0" hangingPunct="1"/>
            <a:r>
              <a:rPr lang="pl-PL" smtClean="0"/>
              <a:t>Piąty poziom</a:t>
            </a:r>
            <a:endParaRPr kumimoji="0" lang="en-US"/>
          </a:p>
        </p:txBody>
      </p:sp>
      <p:sp>
        <p:nvSpPr>
          <p:cNvPr id="11" name="Symbol zastępczy zawartości 10"/>
          <p:cNvSpPr>
            <a:spLocks noGrp="1"/>
          </p:cNvSpPr>
          <p:nvPr>
            <p:ph sz="quarter" idx="2"/>
          </p:nvPr>
        </p:nvSpPr>
        <p:spPr>
          <a:xfrm>
            <a:off x="4270248" y="1600200"/>
            <a:ext cx="3657600" cy="4572000"/>
          </a:xfrm>
        </p:spPr>
        <p:txBody>
          <a:bodyPr/>
          <a:lstStyle/>
          <a:p>
            <a:pPr lvl="0" eaLnBrk="1" latinLnBrk="0" hangingPunct="1"/>
            <a:r>
              <a:rPr lang="pl-PL" smtClean="0"/>
              <a:t>Kliknij, aby edytować style wzorca tekstu</a:t>
            </a:r>
          </a:p>
          <a:p>
            <a:pPr lvl="1" eaLnBrk="1" latinLnBrk="0" hangingPunct="1"/>
            <a:r>
              <a:rPr lang="pl-PL" smtClean="0"/>
              <a:t>Drugi poziom</a:t>
            </a:r>
          </a:p>
          <a:p>
            <a:pPr lvl="2" eaLnBrk="1" latinLnBrk="0" hangingPunct="1"/>
            <a:r>
              <a:rPr lang="pl-PL" smtClean="0"/>
              <a:t>Trzeci poziom</a:t>
            </a:r>
          </a:p>
          <a:p>
            <a:pPr lvl="3" eaLnBrk="1" latinLnBrk="0" hangingPunct="1"/>
            <a:r>
              <a:rPr lang="pl-PL" smtClean="0"/>
              <a:t>Czwarty poziom</a:t>
            </a:r>
          </a:p>
          <a:p>
            <a:pPr lvl="4" eaLnBrk="1" latinLnBrk="0" hangingPunct="1"/>
            <a:r>
              <a:rPr lang="pl-PL" smtClean="0"/>
              <a:t>Piąty poziom</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ównanie">
    <p:spTree>
      <p:nvGrpSpPr>
        <p:cNvPr id="1" name=""/>
        <p:cNvGrpSpPr/>
        <p:nvPr/>
      </p:nvGrpSpPr>
      <p:grpSpPr>
        <a:xfrm>
          <a:off x="0" y="0"/>
          <a:ext cx="0" cy="0"/>
          <a:chOff x="0" y="0"/>
          <a:chExt cx="0" cy="0"/>
        </a:xfrm>
      </p:grpSpPr>
      <p:sp>
        <p:nvSpPr>
          <p:cNvPr id="2" name="Tytuł 1"/>
          <p:cNvSpPr>
            <a:spLocks noGrp="1"/>
          </p:cNvSpPr>
          <p:nvPr>
            <p:ph type="title"/>
          </p:nvPr>
        </p:nvSpPr>
        <p:spPr>
          <a:xfrm>
            <a:off x="457200" y="273050"/>
            <a:ext cx="7543800" cy="1143000"/>
          </a:xfrm>
        </p:spPr>
        <p:txBody>
          <a:bodyPr anchor="b"/>
          <a:lstStyle>
            <a:lvl1pPr>
              <a:defRPr/>
            </a:lvl1pPr>
          </a:lstStyle>
          <a:p>
            <a:r>
              <a:rPr kumimoji="0" lang="pl-PL" smtClean="0"/>
              <a:t>Kliknij, aby edytować styl</a:t>
            </a:r>
            <a:endParaRPr kumimoji="0" lang="en-US"/>
          </a:p>
        </p:txBody>
      </p:sp>
      <p:sp>
        <p:nvSpPr>
          <p:cNvPr id="7" name="Symbol zastępczy daty 6"/>
          <p:cNvSpPr>
            <a:spLocks noGrp="1"/>
          </p:cNvSpPr>
          <p:nvPr>
            <p:ph type="dt" sz="half" idx="10"/>
          </p:nvPr>
        </p:nvSpPr>
        <p:spPr/>
        <p:txBody>
          <a:bodyPr/>
          <a:lstStyle/>
          <a:p>
            <a:fld id="{FD17FA3B-C404-4317-B0BC-953931111309}" type="datetimeFigureOut">
              <a:rPr lang="pl-PL" smtClean="0"/>
              <a:t>2020-05-20</a:t>
            </a:fld>
            <a:endParaRPr lang="pl-PL"/>
          </a:p>
        </p:txBody>
      </p:sp>
      <p:sp>
        <p:nvSpPr>
          <p:cNvPr id="8" name="Symbol zastępczy stopki 7"/>
          <p:cNvSpPr>
            <a:spLocks noGrp="1"/>
          </p:cNvSpPr>
          <p:nvPr>
            <p:ph type="ftr" sz="quarter" idx="11"/>
          </p:nvPr>
        </p:nvSpPr>
        <p:spPr/>
        <p:txBody>
          <a:bodyPr/>
          <a:lstStyle/>
          <a:p>
            <a:endParaRPr lang="pl-PL"/>
          </a:p>
        </p:txBody>
      </p:sp>
      <p:sp>
        <p:nvSpPr>
          <p:cNvPr id="9" name="Symbol zastępczy numeru slajdu 8"/>
          <p:cNvSpPr>
            <a:spLocks noGrp="1"/>
          </p:cNvSpPr>
          <p:nvPr>
            <p:ph type="sldNum" sz="quarter" idx="12"/>
          </p:nvPr>
        </p:nvSpPr>
        <p:spPr/>
        <p:txBody>
          <a:bodyPr/>
          <a:lstStyle/>
          <a:p>
            <a:fld id="{0931897F-8F23-433E-A660-EFF8D3EDA506}" type="slidenum">
              <a:rPr lang="pl-PL" smtClean="0"/>
              <a:t>‹#›</a:t>
            </a:fld>
            <a:endParaRPr lang="pl-PL"/>
          </a:p>
        </p:txBody>
      </p:sp>
      <p:sp>
        <p:nvSpPr>
          <p:cNvPr id="11" name="Symbol zastępczy zawartości 10"/>
          <p:cNvSpPr>
            <a:spLocks noGrp="1"/>
          </p:cNvSpPr>
          <p:nvPr>
            <p:ph sz="quarter" idx="2"/>
          </p:nvPr>
        </p:nvSpPr>
        <p:spPr>
          <a:xfrm>
            <a:off x="457200" y="2362200"/>
            <a:ext cx="3657600" cy="3886200"/>
          </a:xfrm>
        </p:spPr>
        <p:txBody>
          <a:bodyPr/>
          <a:lstStyle/>
          <a:p>
            <a:pPr lvl="0" eaLnBrk="1" latinLnBrk="0" hangingPunct="1"/>
            <a:r>
              <a:rPr lang="pl-PL" smtClean="0"/>
              <a:t>Kliknij, aby edytować style wzorca tekstu</a:t>
            </a:r>
          </a:p>
          <a:p>
            <a:pPr lvl="1" eaLnBrk="1" latinLnBrk="0" hangingPunct="1"/>
            <a:r>
              <a:rPr lang="pl-PL" smtClean="0"/>
              <a:t>Drugi poziom</a:t>
            </a:r>
          </a:p>
          <a:p>
            <a:pPr lvl="2" eaLnBrk="1" latinLnBrk="0" hangingPunct="1"/>
            <a:r>
              <a:rPr lang="pl-PL" smtClean="0"/>
              <a:t>Trzeci poziom</a:t>
            </a:r>
          </a:p>
          <a:p>
            <a:pPr lvl="3" eaLnBrk="1" latinLnBrk="0" hangingPunct="1"/>
            <a:r>
              <a:rPr lang="pl-PL" smtClean="0"/>
              <a:t>Czwarty poziom</a:t>
            </a:r>
          </a:p>
          <a:p>
            <a:pPr lvl="4" eaLnBrk="1" latinLnBrk="0" hangingPunct="1"/>
            <a:r>
              <a:rPr lang="pl-PL" smtClean="0"/>
              <a:t>Piąty poziom</a:t>
            </a:r>
            <a:endParaRPr kumimoji="0" lang="en-US"/>
          </a:p>
        </p:txBody>
      </p:sp>
      <p:sp>
        <p:nvSpPr>
          <p:cNvPr id="13" name="Symbol zastępczy zawartości 12"/>
          <p:cNvSpPr>
            <a:spLocks noGrp="1"/>
          </p:cNvSpPr>
          <p:nvPr>
            <p:ph sz="quarter" idx="4"/>
          </p:nvPr>
        </p:nvSpPr>
        <p:spPr>
          <a:xfrm>
            <a:off x="4371975" y="2362200"/>
            <a:ext cx="3657600" cy="3886200"/>
          </a:xfrm>
        </p:spPr>
        <p:txBody>
          <a:bodyPr/>
          <a:lstStyle/>
          <a:p>
            <a:pPr lvl="0" eaLnBrk="1" latinLnBrk="0" hangingPunct="1"/>
            <a:r>
              <a:rPr lang="pl-PL" smtClean="0"/>
              <a:t>Kliknij, aby edytować style wzorca tekstu</a:t>
            </a:r>
          </a:p>
          <a:p>
            <a:pPr lvl="1" eaLnBrk="1" latinLnBrk="0" hangingPunct="1"/>
            <a:r>
              <a:rPr lang="pl-PL" smtClean="0"/>
              <a:t>Drugi poziom</a:t>
            </a:r>
          </a:p>
          <a:p>
            <a:pPr lvl="2" eaLnBrk="1" latinLnBrk="0" hangingPunct="1"/>
            <a:r>
              <a:rPr lang="pl-PL" smtClean="0"/>
              <a:t>Trzeci poziom</a:t>
            </a:r>
          </a:p>
          <a:p>
            <a:pPr lvl="3" eaLnBrk="1" latinLnBrk="0" hangingPunct="1"/>
            <a:r>
              <a:rPr lang="pl-PL" smtClean="0"/>
              <a:t>Czwarty poziom</a:t>
            </a:r>
          </a:p>
          <a:p>
            <a:pPr lvl="4" eaLnBrk="1" latinLnBrk="0" hangingPunct="1"/>
            <a:r>
              <a:rPr lang="pl-PL" smtClean="0"/>
              <a:t>Piąty poziom</a:t>
            </a:r>
            <a:endParaRPr kumimoji="0" lang="en-US"/>
          </a:p>
        </p:txBody>
      </p:sp>
      <p:sp>
        <p:nvSpPr>
          <p:cNvPr id="12" name="Symbol zastępczy tekstu 11"/>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pl-PL" smtClean="0"/>
              <a:t>Kliknij, aby edytować style wzorca tekstu</a:t>
            </a:r>
          </a:p>
        </p:txBody>
      </p:sp>
      <p:sp>
        <p:nvSpPr>
          <p:cNvPr id="14" name="Symbol zastępczy tekstu 13"/>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pl-PL" smtClean="0"/>
              <a:t>Kliknij, aby edytować style wzorca tekstu</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ylko tytuł">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kumimoji="0" lang="pl-PL" smtClean="0"/>
              <a:t>Kliknij, aby edytować styl</a:t>
            </a:r>
            <a:endParaRPr kumimoji="0" lang="en-US"/>
          </a:p>
        </p:txBody>
      </p:sp>
      <p:sp>
        <p:nvSpPr>
          <p:cNvPr id="6" name="Symbol zastępczy daty 5"/>
          <p:cNvSpPr>
            <a:spLocks noGrp="1"/>
          </p:cNvSpPr>
          <p:nvPr>
            <p:ph type="dt" sz="half" idx="10"/>
          </p:nvPr>
        </p:nvSpPr>
        <p:spPr/>
        <p:txBody>
          <a:bodyPr rtlCol="0"/>
          <a:lstStyle/>
          <a:p>
            <a:fld id="{FD17FA3B-C404-4317-B0BC-953931111309}" type="datetimeFigureOut">
              <a:rPr lang="pl-PL" smtClean="0"/>
              <a:t>2020-05-20</a:t>
            </a:fld>
            <a:endParaRPr lang="pl-PL"/>
          </a:p>
        </p:txBody>
      </p:sp>
      <p:sp>
        <p:nvSpPr>
          <p:cNvPr id="7" name="Symbol zastępczy numeru slajdu 6"/>
          <p:cNvSpPr>
            <a:spLocks noGrp="1"/>
          </p:cNvSpPr>
          <p:nvPr>
            <p:ph type="sldNum" sz="quarter" idx="11"/>
          </p:nvPr>
        </p:nvSpPr>
        <p:spPr/>
        <p:txBody>
          <a:bodyPr rtlCol="0"/>
          <a:lstStyle/>
          <a:p>
            <a:fld id="{0931897F-8F23-433E-A660-EFF8D3EDA506}" type="slidenum">
              <a:rPr lang="pl-PL" smtClean="0"/>
              <a:t>‹#›</a:t>
            </a:fld>
            <a:endParaRPr lang="pl-PL"/>
          </a:p>
        </p:txBody>
      </p:sp>
      <p:sp>
        <p:nvSpPr>
          <p:cNvPr id="8" name="Symbol zastępczy stopki 7"/>
          <p:cNvSpPr>
            <a:spLocks noGrp="1"/>
          </p:cNvSpPr>
          <p:nvPr>
            <p:ph type="ftr" sz="quarter" idx="12"/>
          </p:nvPr>
        </p:nvSpPr>
        <p:spPr/>
        <p:txBody>
          <a:bodyPr rtlCol="0"/>
          <a:lstStyle/>
          <a:p>
            <a:endParaRPr lang="pl-PL"/>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usty">
    <p:spTree>
      <p:nvGrpSpPr>
        <p:cNvPr id="1" name=""/>
        <p:cNvGrpSpPr/>
        <p:nvPr/>
      </p:nvGrpSpPr>
      <p:grpSpPr>
        <a:xfrm>
          <a:off x="0" y="0"/>
          <a:ext cx="0" cy="0"/>
          <a:chOff x="0" y="0"/>
          <a:chExt cx="0" cy="0"/>
        </a:xfrm>
      </p:grpSpPr>
      <p:sp>
        <p:nvSpPr>
          <p:cNvPr id="2" name="Symbol zastępczy daty 1"/>
          <p:cNvSpPr>
            <a:spLocks noGrp="1"/>
          </p:cNvSpPr>
          <p:nvPr>
            <p:ph type="dt" sz="half" idx="10"/>
          </p:nvPr>
        </p:nvSpPr>
        <p:spPr/>
        <p:txBody>
          <a:bodyPr/>
          <a:lstStyle/>
          <a:p>
            <a:fld id="{FD17FA3B-C404-4317-B0BC-953931111309}" type="datetimeFigureOut">
              <a:rPr lang="pl-PL" smtClean="0"/>
              <a:t>2020-05-20</a:t>
            </a:fld>
            <a:endParaRPr lang="pl-PL"/>
          </a:p>
        </p:txBody>
      </p:sp>
      <p:sp>
        <p:nvSpPr>
          <p:cNvPr id="3" name="Symbol zastępczy stopki 2"/>
          <p:cNvSpPr>
            <a:spLocks noGrp="1"/>
          </p:cNvSpPr>
          <p:nvPr>
            <p:ph type="ftr" sz="quarter" idx="11"/>
          </p:nvPr>
        </p:nvSpPr>
        <p:spPr/>
        <p:txBody>
          <a:bodyPr/>
          <a:lstStyle/>
          <a:p>
            <a:endParaRPr lang="pl-PL"/>
          </a:p>
        </p:txBody>
      </p:sp>
      <p:sp>
        <p:nvSpPr>
          <p:cNvPr id="4" name="Symbol zastępczy numeru slajdu 3"/>
          <p:cNvSpPr>
            <a:spLocks noGrp="1"/>
          </p:cNvSpPr>
          <p:nvPr>
            <p:ph type="sldNum" sz="quarter" idx="12"/>
          </p:nvPr>
        </p:nvSpPr>
        <p:spPr/>
        <p:txBody>
          <a:bodyPr/>
          <a:lstStyle/>
          <a:p>
            <a:fld id="{0931897F-8F23-433E-A660-EFF8D3EDA506}" type="slidenum">
              <a:rPr lang="pl-PL" smtClean="0"/>
              <a:t>‹#›</a:t>
            </a:fld>
            <a:endParaRPr lang="pl-PL"/>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Zawartość z podpisem">
    <p:bg>
      <p:bgRef idx="1001">
        <a:schemeClr val="bg1"/>
      </p:bgRef>
    </p:bg>
    <p:spTree>
      <p:nvGrpSpPr>
        <p:cNvPr id="1" name=""/>
        <p:cNvGrpSpPr/>
        <p:nvPr/>
      </p:nvGrpSpPr>
      <p:grpSpPr>
        <a:xfrm>
          <a:off x="0" y="0"/>
          <a:ext cx="0" cy="0"/>
          <a:chOff x="0" y="0"/>
          <a:chExt cx="0" cy="0"/>
        </a:xfrm>
      </p:grpSpPr>
      <p:sp>
        <p:nvSpPr>
          <p:cNvPr id="10" name="Łącznik prostoliniowy 9"/>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Tytuł 1"/>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pl-PL" smtClean="0"/>
              <a:t>Kliknij, aby edytować styl</a:t>
            </a:r>
            <a:endParaRPr kumimoji="0" lang="en-US"/>
          </a:p>
        </p:txBody>
      </p:sp>
      <p:sp>
        <p:nvSpPr>
          <p:cNvPr id="3" name="Symbol zastępczy tekstu 2"/>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pl-PL" smtClean="0"/>
              <a:t>Kliknij, aby edytować style wzorca tekstu</a:t>
            </a:r>
          </a:p>
        </p:txBody>
      </p:sp>
      <p:sp>
        <p:nvSpPr>
          <p:cNvPr id="8" name="Łącznik prostoliniowy 7"/>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Łącznik prostoliniowy 8"/>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Łącznik prostoliniowy 10"/>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Prostokąt 11"/>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Łącznik prostoliniowy 12"/>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Elipsa 13"/>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Symbol zastępczy zawartości 17"/>
          <p:cNvSpPr>
            <a:spLocks noGrp="1"/>
          </p:cNvSpPr>
          <p:nvPr>
            <p:ph sz="quarter" idx="1"/>
          </p:nvPr>
        </p:nvSpPr>
        <p:spPr>
          <a:xfrm>
            <a:off x="304800" y="274320"/>
            <a:ext cx="5638800" cy="6327648"/>
          </a:xfrm>
        </p:spPr>
        <p:txBody>
          <a:bodyPr/>
          <a:lstStyle/>
          <a:p>
            <a:pPr lvl="0" eaLnBrk="1" latinLnBrk="0" hangingPunct="1"/>
            <a:r>
              <a:rPr lang="pl-PL" smtClean="0"/>
              <a:t>Kliknij, aby edytować style wzorca tekstu</a:t>
            </a:r>
          </a:p>
          <a:p>
            <a:pPr lvl="1" eaLnBrk="1" latinLnBrk="0" hangingPunct="1"/>
            <a:r>
              <a:rPr lang="pl-PL" smtClean="0"/>
              <a:t>Drugi poziom</a:t>
            </a:r>
          </a:p>
          <a:p>
            <a:pPr lvl="2" eaLnBrk="1" latinLnBrk="0" hangingPunct="1"/>
            <a:r>
              <a:rPr lang="pl-PL" smtClean="0"/>
              <a:t>Trzeci poziom</a:t>
            </a:r>
          </a:p>
          <a:p>
            <a:pPr lvl="3" eaLnBrk="1" latinLnBrk="0" hangingPunct="1"/>
            <a:r>
              <a:rPr lang="pl-PL" smtClean="0"/>
              <a:t>Czwarty poziom</a:t>
            </a:r>
          </a:p>
          <a:p>
            <a:pPr lvl="4" eaLnBrk="1" latinLnBrk="0" hangingPunct="1"/>
            <a:r>
              <a:rPr lang="pl-PL" smtClean="0"/>
              <a:t>Piąty poziom</a:t>
            </a:r>
            <a:endParaRPr kumimoji="0" lang="en-US"/>
          </a:p>
        </p:txBody>
      </p:sp>
      <p:sp>
        <p:nvSpPr>
          <p:cNvPr id="21" name="Symbol zastępczy daty 20"/>
          <p:cNvSpPr>
            <a:spLocks noGrp="1"/>
          </p:cNvSpPr>
          <p:nvPr>
            <p:ph type="dt" sz="half" idx="14"/>
          </p:nvPr>
        </p:nvSpPr>
        <p:spPr/>
        <p:txBody>
          <a:bodyPr rtlCol="0"/>
          <a:lstStyle/>
          <a:p>
            <a:fld id="{FD17FA3B-C404-4317-B0BC-953931111309}" type="datetimeFigureOut">
              <a:rPr lang="pl-PL" smtClean="0"/>
              <a:t>2020-05-20</a:t>
            </a:fld>
            <a:endParaRPr lang="pl-PL"/>
          </a:p>
        </p:txBody>
      </p:sp>
      <p:sp>
        <p:nvSpPr>
          <p:cNvPr id="22" name="Symbol zastępczy numeru slajdu 21"/>
          <p:cNvSpPr>
            <a:spLocks noGrp="1"/>
          </p:cNvSpPr>
          <p:nvPr>
            <p:ph type="sldNum" sz="quarter" idx="15"/>
          </p:nvPr>
        </p:nvSpPr>
        <p:spPr/>
        <p:txBody>
          <a:bodyPr rtlCol="0"/>
          <a:lstStyle/>
          <a:p>
            <a:fld id="{0931897F-8F23-433E-A660-EFF8D3EDA506}" type="slidenum">
              <a:rPr lang="pl-PL" smtClean="0"/>
              <a:t>‹#›</a:t>
            </a:fld>
            <a:endParaRPr lang="pl-PL"/>
          </a:p>
        </p:txBody>
      </p:sp>
      <p:sp>
        <p:nvSpPr>
          <p:cNvPr id="23" name="Symbol zastępczy stopki 22"/>
          <p:cNvSpPr>
            <a:spLocks noGrp="1"/>
          </p:cNvSpPr>
          <p:nvPr>
            <p:ph type="ftr" sz="quarter" idx="16"/>
          </p:nvPr>
        </p:nvSpPr>
        <p:spPr/>
        <p:txBody>
          <a:bodyPr rtlCol="0"/>
          <a:lstStyle/>
          <a:p>
            <a:endParaRPr lang="pl-PL"/>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Obraz z podpisem">
    <p:spTree>
      <p:nvGrpSpPr>
        <p:cNvPr id="1" name=""/>
        <p:cNvGrpSpPr/>
        <p:nvPr/>
      </p:nvGrpSpPr>
      <p:grpSpPr>
        <a:xfrm>
          <a:off x="0" y="0"/>
          <a:ext cx="0" cy="0"/>
          <a:chOff x="0" y="0"/>
          <a:chExt cx="0" cy="0"/>
        </a:xfrm>
      </p:grpSpPr>
      <p:sp>
        <p:nvSpPr>
          <p:cNvPr id="9" name="Łącznik prostoliniowy 8"/>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Elipsa 12"/>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Tytuł 1"/>
          <p:cNvSpPr>
            <a:spLocks noGrp="1"/>
          </p:cNvSpPr>
          <p:nvPr>
            <p:ph type="title"/>
          </p:nvPr>
        </p:nvSpPr>
        <p:spPr>
          <a:xfrm rot="5400000">
            <a:off x="3350133" y="3200400"/>
            <a:ext cx="6309360" cy="457200"/>
          </a:xfrm>
        </p:spPr>
        <p:txBody>
          <a:bodyPr anchor="b"/>
          <a:lstStyle>
            <a:lvl1pPr algn="l">
              <a:buNone/>
              <a:defRPr sz="2000" b="1"/>
            </a:lvl1pPr>
          </a:lstStyle>
          <a:p>
            <a:r>
              <a:rPr kumimoji="0" lang="pl-PL" smtClean="0"/>
              <a:t>Kliknij, aby edytować styl</a:t>
            </a:r>
            <a:endParaRPr kumimoji="0" lang="en-US"/>
          </a:p>
        </p:txBody>
      </p:sp>
      <p:sp>
        <p:nvSpPr>
          <p:cNvPr id="3" name="Symbol zastępczy obrazu 2"/>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pl-PL" smtClean="0"/>
              <a:t>Kliknij ikonę, aby dodać obraz</a:t>
            </a:r>
            <a:endParaRPr kumimoji="0" lang="en-US" dirty="0"/>
          </a:p>
        </p:txBody>
      </p:sp>
      <p:sp>
        <p:nvSpPr>
          <p:cNvPr id="4" name="Symbol zastępczy tekstu 3"/>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pl-PL" smtClean="0"/>
              <a:t>Kliknij, aby edytować style wzorca tekstu</a:t>
            </a:r>
          </a:p>
        </p:txBody>
      </p:sp>
      <p:sp>
        <p:nvSpPr>
          <p:cNvPr id="10" name="Łącznik prostoliniowy 9"/>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Prostokąt 10"/>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Łącznik prostoliniowy 11"/>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9" name="Łącznik prostoliniowy 18"/>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Łącznik prostoliniowy 19"/>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Symbol zastępczy daty 16"/>
          <p:cNvSpPr>
            <a:spLocks noGrp="1"/>
          </p:cNvSpPr>
          <p:nvPr>
            <p:ph type="dt" sz="half" idx="10"/>
          </p:nvPr>
        </p:nvSpPr>
        <p:spPr/>
        <p:txBody>
          <a:bodyPr rtlCol="0"/>
          <a:lstStyle/>
          <a:p>
            <a:fld id="{FD17FA3B-C404-4317-B0BC-953931111309}" type="datetimeFigureOut">
              <a:rPr lang="pl-PL" smtClean="0"/>
              <a:t>2020-05-20</a:t>
            </a:fld>
            <a:endParaRPr lang="pl-PL"/>
          </a:p>
        </p:txBody>
      </p:sp>
      <p:sp>
        <p:nvSpPr>
          <p:cNvPr id="18" name="Symbol zastępczy numeru slajdu 17"/>
          <p:cNvSpPr>
            <a:spLocks noGrp="1"/>
          </p:cNvSpPr>
          <p:nvPr>
            <p:ph type="sldNum" sz="quarter" idx="11"/>
          </p:nvPr>
        </p:nvSpPr>
        <p:spPr/>
        <p:txBody>
          <a:bodyPr rtlCol="0"/>
          <a:lstStyle/>
          <a:p>
            <a:fld id="{0931897F-8F23-433E-A660-EFF8D3EDA506}" type="slidenum">
              <a:rPr lang="pl-PL" smtClean="0"/>
              <a:t>‹#›</a:t>
            </a:fld>
            <a:endParaRPr lang="pl-PL"/>
          </a:p>
        </p:txBody>
      </p:sp>
      <p:sp>
        <p:nvSpPr>
          <p:cNvPr id="21" name="Symbol zastępczy stopki 20"/>
          <p:cNvSpPr>
            <a:spLocks noGrp="1"/>
          </p:cNvSpPr>
          <p:nvPr>
            <p:ph type="ftr" sz="quarter" idx="12"/>
          </p:nvPr>
        </p:nvSpPr>
        <p:spPr/>
        <p:txBody>
          <a:bodyPr rtlCol="0"/>
          <a:lstStyle/>
          <a:p>
            <a:endParaRPr lang="pl-PL"/>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ytuł i tekst pionowy">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kumimoji="0" lang="pl-PL" smtClean="0"/>
              <a:t>Kliknij, aby edytować styl</a:t>
            </a:r>
            <a:endParaRPr kumimoji="0" lang="en-US"/>
          </a:p>
        </p:txBody>
      </p:sp>
      <p:sp>
        <p:nvSpPr>
          <p:cNvPr id="3" name="Symbol zastępczy tytułu pionowego 2"/>
          <p:cNvSpPr>
            <a:spLocks noGrp="1"/>
          </p:cNvSpPr>
          <p:nvPr>
            <p:ph type="body" orient="vert" idx="1"/>
          </p:nvPr>
        </p:nvSpPr>
        <p:spPr/>
        <p:txBody>
          <a:bodyPr vert="eaVert"/>
          <a:lstStyle/>
          <a:p>
            <a:pPr lvl="0" eaLnBrk="1" latinLnBrk="0" hangingPunct="1"/>
            <a:r>
              <a:rPr lang="pl-PL" smtClean="0"/>
              <a:t>Kliknij, aby edytować style wzorca tekstu</a:t>
            </a:r>
          </a:p>
          <a:p>
            <a:pPr lvl="1" eaLnBrk="1" latinLnBrk="0" hangingPunct="1"/>
            <a:r>
              <a:rPr lang="pl-PL" smtClean="0"/>
              <a:t>Drugi poziom</a:t>
            </a:r>
          </a:p>
          <a:p>
            <a:pPr lvl="2" eaLnBrk="1" latinLnBrk="0" hangingPunct="1"/>
            <a:r>
              <a:rPr lang="pl-PL" smtClean="0"/>
              <a:t>Trzeci poziom</a:t>
            </a:r>
          </a:p>
          <a:p>
            <a:pPr lvl="3" eaLnBrk="1" latinLnBrk="0" hangingPunct="1"/>
            <a:r>
              <a:rPr lang="pl-PL" smtClean="0"/>
              <a:t>Czwarty poziom</a:t>
            </a:r>
          </a:p>
          <a:p>
            <a:pPr lvl="4" eaLnBrk="1" latinLnBrk="0" hangingPunct="1"/>
            <a:r>
              <a:rPr lang="pl-PL" smtClean="0"/>
              <a:t>Piąty poziom</a:t>
            </a:r>
            <a:endParaRPr kumimoji="0" lang="en-US"/>
          </a:p>
        </p:txBody>
      </p:sp>
      <p:sp>
        <p:nvSpPr>
          <p:cNvPr id="4" name="Symbol zastępczy daty 3"/>
          <p:cNvSpPr>
            <a:spLocks noGrp="1"/>
          </p:cNvSpPr>
          <p:nvPr>
            <p:ph type="dt" sz="half" idx="10"/>
          </p:nvPr>
        </p:nvSpPr>
        <p:spPr/>
        <p:txBody>
          <a:bodyPr/>
          <a:lstStyle/>
          <a:p>
            <a:fld id="{FD17FA3B-C404-4317-B0BC-953931111309}" type="datetimeFigureOut">
              <a:rPr lang="pl-PL" smtClean="0"/>
              <a:t>2020-05-20</a:t>
            </a:fld>
            <a:endParaRPr lang="pl-PL"/>
          </a:p>
        </p:txBody>
      </p:sp>
      <p:sp>
        <p:nvSpPr>
          <p:cNvPr id="5" name="Symbol zastępczy stopki 4"/>
          <p:cNvSpPr>
            <a:spLocks noGrp="1"/>
          </p:cNvSpPr>
          <p:nvPr>
            <p:ph type="ftr" sz="quarter" idx="11"/>
          </p:nvPr>
        </p:nvSpPr>
        <p:spPr/>
        <p:txBody>
          <a:bodyPr/>
          <a:lstStyle/>
          <a:p>
            <a:endParaRPr lang="pl-PL"/>
          </a:p>
        </p:txBody>
      </p:sp>
      <p:sp>
        <p:nvSpPr>
          <p:cNvPr id="6" name="Symbol zastępczy numeru slajdu 5"/>
          <p:cNvSpPr>
            <a:spLocks noGrp="1"/>
          </p:cNvSpPr>
          <p:nvPr>
            <p:ph type="sldNum" sz="quarter" idx="12"/>
          </p:nvPr>
        </p:nvSpPr>
        <p:spPr/>
        <p:txBody>
          <a:bodyPr/>
          <a:lstStyle/>
          <a:p>
            <a:fld id="{0931897F-8F23-433E-A660-EFF8D3EDA506}" type="slidenum">
              <a:rPr lang="pl-PL" smtClean="0"/>
              <a:t>‹#›</a:t>
            </a:fld>
            <a:endParaRPr lang="pl-PL"/>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ytuł pionowy i tekst">
    <p:spTree>
      <p:nvGrpSpPr>
        <p:cNvPr id="1" name=""/>
        <p:cNvGrpSpPr/>
        <p:nvPr/>
      </p:nvGrpSpPr>
      <p:grpSpPr>
        <a:xfrm>
          <a:off x="0" y="0"/>
          <a:ext cx="0" cy="0"/>
          <a:chOff x="0" y="0"/>
          <a:chExt cx="0" cy="0"/>
        </a:xfrm>
      </p:grpSpPr>
      <p:sp>
        <p:nvSpPr>
          <p:cNvPr id="2" name="Tytuł pionowy 1"/>
          <p:cNvSpPr>
            <a:spLocks noGrp="1"/>
          </p:cNvSpPr>
          <p:nvPr>
            <p:ph type="title" orient="vert"/>
          </p:nvPr>
        </p:nvSpPr>
        <p:spPr>
          <a:xfrm>
            <a:off x="6629400" y="274639"/>
            <a:ext cx="1676400" cy="5851525"/>
          </a:xfrm>
        </p:spPr>
        <p:txBody>
          <a:bodyPr vert="eaVert"/>
          <a:lstStyle/>
          <a:p>
            <a:r>
              <a:rPr kumimoji="0" lang="pl-PL" smtClean="0"/>
              <a:t>Kliknij, aby edytować styl</a:t>
            </a:r>
            <a:endParaRPr kumimoji="0" lang="en-US"/>
          </a:p>
        </p:txBody>
      </p:sp>
      <p:sp>
        <p:nvSpPr>
          <p:cNvPr id="3" name="Symbol zastępczy tytułu pionowego 2"/>
          <p:cNvSpPr>
            <a:spLocks noGrp="1"/>
          </p:cNvSpPr>
          <p:nvPr>
            <p:ph type="body" orient="vert" idx="1"/>
          </p:nvPr>
        </p:nvSpPr>
        <p:spPr>
          <a:xfrm>
            <a:off x="457200" y="274638"/>
            <a:ext cx="6019800" cy="5851525"/>
          </a:xfrm>
        </p:spPr>
        <p:txBody>
          <a:bodyPr vert="eaVert"/>
          <a:lstStyle/>
          <a:p>
            <a:pPr lvl="0" eaLnBrk="1" latinLnBrk="0" hangingPunct="1"/>
            <a:r>
              <a:rPr lang="pl-PL" smtClean="0"/>
              <a:t>Kliknij, aby edytować style wzorca tekstu</a:t>
            </a:r>
          </a:p>
          <a:p>
            <a:pPr lvl="1" eaLnBrk="1" latinLnBrk="0" hangingPunct="1"/>
            <a:r>
              <a:rPr lang="pl-PL" smtClean="0"/>
              <a:t>Drugi poziom</a:t>
            </a:r>
          </a:p>
          <a:p>
            <a:pPr lvl="2" eaLnBrk="1" latinLnBrk="0" hangingPunct="1"/>
            <a:r>
              <a:rPr lang="pl-PL" smtClean="0"/>
              <a:t>Trzeci poziom</a:t>
            </a:r>
          </a:p>
          <a:p>
            <a:pPr lvl="3" eaLnBrk="1" latinLnBrk="0" hangingPunct="1"/>
            <a:r>
              <a:rPr lang="pl-PL" smtClean="0"/>
              <a:t>Czwarty poziom</a:t>
            </a:r>
          </a:p>
          <a:p>
            <a:pPr lvl="4" eaLnBrk="1" latinLnBrk="0" hangingPunct="1"/>
            <a:r>
              <a:rPr lang="pl-PL" smtClean="0"/>
              <a:t>Piąty poziom</a:t>
            </a:r>
            <a:endParaRPr kumimoji="0" lang="en-US"/>
          </a:p>
        </p:txBody>
      </p:sp>
      <p:sp>
        <p:nvSpPr>
          <p:cNvPr id="4" name="Symbol zastępczy daty 3"/>
          <p:cNvSpPr>
            <a:spLocks noGrp="1"/>
          </p:cNvSpPr>
          <p:nvPr>
            <p:ph type="dt" sz="half" idx="10"/>
          </p:nvPr>
        </p:nvSpPr>
        <p:spPr/>
        <p:txBody>
          <a:bodyPr/>
          <a:lstStyle/>
          <a:p>
            <a:fld id="{FD17FA3B-C404-4317-B0BC-953931111309}" type="datetimeFigureOut">
              <a:rPr lang="pl-PL" smtClean="0"/>
              <a:t>2020-05-20</a:t>
            </a:fld>
            <a:endParaRPr lang="pl-PL"/>
          </a:p>
        </p:txBody>
      </p:sp>
      <p:sp>
        <p:nvSpPr>
          <p:cNvPr id="5" name="Symbol zastępczy stopki 4"/>
          <p:cNvSpPr>
            <a:spLocks noGrp="1"/>
          </p:cNvSpPr>
          <p:nvPr>
            <p:ph type="ftr" sz="quarter" idx="11"/>
          </p:nvPr>
        </p:nvSpPr>
        <p:spPr/>
        <p:txBody>
          <a:bodyPr/>
          <a:lstStyle/>
          <a:p>
            <a:endParaRPr lang="pl-PL"/>
          </a:p>
        </p:txBody>
      </p:sp>
      <p:sp>
        <p:nvSpPr>
          <p:cNvPr id="6" name="Symbol zastępczy numeru slajdu 5"/>
          <p:cNvSpPr>
            <a:spLocks noGrp="1"/>
          </p:cNvSpPr>
          <p:nvPr>
            <p:ph type="sldNum" sz="quarter" idx="12"/>
          </p:nvPr>
        </p:nvSpPr>
        <p:spPr/>
        <p:txBody>
          <a:bodyPr/>
          <a:lstStyle/>
          <a:p>
            <a:fld id="{0931897F-8F23-433E-A660-EFF8D3EDA506}" type="slidenum">
              <a:rPr lang="pl-PL" smtClean="0"/>
              <a:t>‹#›</a:t>
            </a:fld>
            <a:endParaRPr lang="pl-PL"/>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 name="Łącznik prostoliniowy 15"/>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Symbol zastępczy tytułu 21"/>
          <p:cNvSpPr>
            <a:spLocks noGrp="1"/>
          </p:cNvSpPr>
          <p:nvPr>
            <p:ph type="title"/>
          </p:nvPr>
        </p:nvSpPr>
        <p:spPr>
          <a:xfrm>
            <a:off x="457200" y="274638"/>
            <a:ext cx="7467600" cy="1143000"/>
          </a:xfrm>
          <a:prstGeom prst="rect">
            <a:avLst/>
          </a:prstGeom>
        </p:spPr>
        <p:txBody>
          <a:bodyPr vert="horz" anchor="b">
            <a:normAutofit/>
          </a:bodyPr>
          <a:lstStyle/>
          <a:p>
            <a:r>
              <a:rPr kumimoji="0" lang="pl-PL" smtClean="0"/>
              <a:t>Kliknij, aby edytować styl</a:t>
            </a:r>
            <a:endParaRPr kumimoji="0" lang="en-US"/>
          </a:p>
        </p:txBody>
      </p:sp>
      <p:sp>
        <p:nvSpPr>
          <p:cNvPr id="13" name="Symbol zastępczy tekstu 12"/>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pl-PL" smtClean="0"/>
              <a:t>Kliknij, aby edytować style wzorca tekstu</a:t>
            </a:r>
          </a:p>
          <a:p>
            <a:pPr lvl="1" eaLnBrk="1" latinLnBrk="0" hangingPunct="1"/>
            <a:r>
              <a:rPr kumimoji="0" lang="pl-PL" smtClean="0"/>
              <a:t>Drugi poziom</a:t>
            </a:r>
          </a:p>
          <a:p>
            <a:pPr lvl="2" eaLnBrk="1" latinLnBrk="0" hangingPunct="1"/>
            <a:r>
              <a:rPr kumimoji="0" lang="pl-PL" smtClean="0"/>
              <a:t>Trzeci poziom</a:t>
            </a:r>
          </a:p>
          <a:p>
            <a:pPr lvl="3" eaLnBrk="1" latinLnBrk="0" hangingPunct="1"/>
            <a:r>
              <a:rPr kumimoji="0" lang="pl-PL" smtClean="0"/>
              <a:t>Czwarty poziom</a:t>
            </a:r>
          </a:p>
          <a:p>
            <a:pPr lvl="4" eaLnBrk="1" latinLnBrk="0" hangingPunct="1"/>
            <a:r>
              <a:rPr kumimoji="0" lang="pl-PL" smtClean="0"/>
              <a:t>Piąty poziom</a:t>
            </a:r>
            <a:endParaRPr kumimoji="0" lang="en-US"/>
          </a:p>
        </p:txBody>
      </p:sp>
      <p:sp>
        <p:nvSpPr>
          <p:cNvPr id="14" name="Symbol zastępczy daty 13"/>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FD17FA3B-C404-4317-B0BC-953931111309}" type="datetimeFigureOut">
              <a:rPr lang="pl-PL" smtClean="0"/>
              <a:t>2020-05-20</a:t>
            </a:fld>
            <a:endParaRPr lang="pl-PL"/>
          </a:p>
        </p:txBody>
      </p:sp>
      <p:sp>
        <p:nvSpPr>
          <p:cNvPr id="3" name="Symbol zastępczy stopki 2"/>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pl-PL"/>
          </a:p>
        </p:txBody>
      </p:sp>
      <p:sp>
        <p:nvSpPr>
          <p:cNvPr id="7" name="Łącznik prostoliniowy 6"/>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Łącznik prostoliniowy 8"/>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Prostokąt 9"/>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Łącznik prostoliniowy 10"/>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Elipsa 11"/>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Symbol zastępczy numeru slajdu 22"/>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0931897F-8F23-433E-A660-EFF8D3EDA506}" type="slidenum">
              <a:rPr lang="pl-PL" smtClean="0"/>
              <a:t>‹#›</a:t>
            </a:fld>
            <a:endParaRPr lang="pl-PL"/>
          </a:p>
        </p:txBody>
      </p:sp>
    </p:spTree>
  </p:cSld>
  <p:clrMap bg1="lt1" tx1="dk1" bg2="lt2" tx2="dk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odtytuł 2"/>
          <p:cNvSpPr>
            <a:spLocks noGrp="1"/>
          </p:cNvSpPr>
          <p:nvPr>
            <p:ph type="subTitle" idx="1"/>
          </p:nvPr>
        </p:nvSpPr>
        <p:spPr>
          <a:xfrm>
            <a:off x="1979712" y="1988840"/>
            <a:ext cx="6172200" cy="1371600"/>
          </a:xfrm>
        </p:spPr>
        <p:txBody>
          <a:bodyPr>
            <a:normAutofit/>
          </a:bodyPr>
          <a:lstStyle/>
          <a:p>
            <a:r>
              <a:rPr lang="pl-PL" sz="4000" dirty="0" smtClean="0"/>
              <a:t>Trening zdrowotny</a:t>
            </a:r>
            <a:endParaRPr lang="pl-PL" sz="4000" dirty="0"/>
          </a:p>
        </p:txBody>
      </p:sp>
    </p:spTree>
    <p:extLst>
      <p:ext uri="{BB962C8B-B14F-4D97-AF65-F5344CB8AC3E}">
        <p14:creationId xmlns:p14="http://schemas.microsoft.com/office/powerpoint/2010/main" val="200892883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457200" y="274638"/>
            <a:ext cx="7467600" cy="634082"/>
          </a:xfrm>
        </p:spPr>
        <p:txBody>
          <a:bodyPr/>
          <a:lstStyle/>
          <a:p>
            <a:pPr algn="ctr"/>
            <a:r>
              <a:rPr lang="pl-PL" dirty="0" smtClean="0"/>
              <a:t>Trening zdrowotny</a:t>
            </a:r>
            <a:endParaRPr lang="pl-PL" dirty="0"/>
          </a:p>
        </p:txBody>
      </p:sp>
      <p:sp>
        <p:nvSpPr>
          <p:cNvPr id="3" name="Symbol zastępczy zawartości 2"/>
          <p:cNvSpPr>
            <a:spLocks noGrp="1"/>
          </p:cNvSpPr>
          <p:nvPr>
            <p:ph sz="quarter" idx="1"/>
          </p:nvPr>
        </p:nvSpPr>
        <p:spPr>
          <a:xfrm>
            <a:off x="457200" y="1124744"/>
            <a:ext cx="8075240" cy="5349208"/>
          </a:xfrm>
        </p:spPr>
        <p:txBody>
          <a:bodyPr/>
          <a:lstStyle/>
          <a:p>
            <a:pPr algn="just"/>
            <a:r>
              <a:rPr lang="pl-PL" dirty="0"/>
              <a:t>Trening zdrowotny to nic innego jak indywidualny plan ćwiczeń, który największy nacisk kładzie na utrzymanie nas w świetnym zdrowiu</a:t>
            </a:r>
            <a:r>
              <a:rPr lang="pl-PL" dirty="0" smtClean="0"/>
              <a:t>.</a:t>
            </a:r>
          </a:p>
          <a:p>
            <a:pPr algn="just"/>
            <a:r>
              <a:rPr lang="pl-PL" dirty="0" smtClean="0"/>
              <a:t>To wszelka aktywność w kierunku zmiany dotychczasowych zachowań, mających na celu utrzymanie bądź poprawę zdrowia. </a:t>
            </a:r>
          </a:p>
          <a:p>
            <a:pPr algn="just"/>
            <a:r>
              <a:rPr lang="pl-PL" dirty="0" smtClean="0"/>
              <a:t>To przez całe życie trwający proces, najczęściej samodzielnego kierowania utrzymaniem i/lub poprawą zdrowia oraz hamowaniem procesów inwolucyjnych poprzez aktywność fizyczną. </a:t>
            </a:r>
            <a:r>
              <a:rPr lang="pl-PL" dirty="0"/>
              <a:t/>
            </a:r>
            <a:br>
              <a:rPr lang="pl-PL" dirty="0"/>
            </a:br>
            <a:r>
              <a:rPr lang="pl-PL" dirty="0"/>
              <a:t/>
            </a:r>
            <a:br>
              <a:rPr lang="pl-PL" dirty="0"/>
            </a:br>
            <a:endParaRPr lang="pl-PL" dirty="0"/>
          </a:p>
        </p:txBody>
      </p:sp>
    </p:spTree>
    <p:extLst>
      <p:ext uri="{BB962C8B-B14F-4D97-AF65-F5344CB8AC3E}">
        <p14:creationId xmlns:p14="http://schemas.microsoft.com/office/powerpoint/2010/main" val="317395697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457200" y="274638"/>
            <a:ext cx="7467600" cy="562074"/>
          </a:xfrm>
        </p:spPr>
        <p:txBody>
          <a:bodyPr/>
          <a:lstStyle/>
          <a:p>
            <a:pPr algn="ctr"/>
            <a:r>
              <a:rPr lang="pl-PL" dirty="0" smtClean="0"/>
              <a:t>Cel treningu zdrowotnego</a:t>
            </a:r>
            <a:endParaRPr lang="pl-PL" dirty="0"/>
          </a:p>
        </p:txBody>
      </p:sp>
      <p:sp>
        <p:nvSpPr>
          <p:cNvPr id="3" name="Symbol zastępczy zawartości 2"/>
          <p:cNvSpPr>
            <a:spLocks noGrp="1"/>
          </p:cNvSpPr>
          <p:nvPr>
            <p:ph sz="quarter" idx="1"/>
          </p:nvPr>
        </p:nvSpPr>
        <p:spPr>
          <a:xfrm>
            <a:off x="457200" y="1124744"/>
            <a:ext cx="8003232" cy="5349208"/>
          </a:xfrm>
        </p:spPr>
        <p:txBody>
          <a:bodyPr/>
          <a:lstStyle/>
          <a:p>
            <a:pPr algn="just"/>
            <a:r>
              <a:rPr lang="pl-PL" dirty="0" smtClean="0"/>
              <a:t>Renowacja, podtrzymanie, pomnażanie zdrowia, sprawności fizycznej i urody ciała</a:t>
            </a:r>
          </a:p>
          <a:p>
            <a:pPr algn="just"/>
            <a:r>
              <a:rPr lang="pl-PL" dirty="0" smtClean="0"/>
              <a:t>Kształtowanie </a:t>
            </a:r>
            <a:r>
              <a:rPr lang="pl-PL" dirty="0"/>
              <a:t>sprawności ruchowej, a jednocześnie </a:t>
            </a:r>
            <a:r>
              <a:rPr lang="pl-PL" dirty="0" smtClean="0"/>
              <a:t>przeciwdziałanie </a:t>
            </a:r>
            <a:r>
              <a:rPr lang="pl-PL" dirty="0"/>
              <a:t>obecności chorób cywilizacyjnych (otyłości, osteoporozie, chorobom układu krążenia w tym zawałowi serca) przy jednoczesnym leczeniu już powstałych</a:t>
            </a:r>
            <a:r>
              <a:rPr lang="pl-PL" dirty="0" smtClean="0"/>
              <a:t>. </a:t>
            </a:r>
          </a:p>
          <a:p>
            <a:pPr algn="just"/>
            <a:r>
              <a:rPr lang="pl-PL" dirty="0" smtClean="0"/>
              <a:t>Przyczynia </a:t>
            </a:r>
            <a:r>
              <a:rPr lang="pl-PL" dirty="0"/>
              <a:t>się on także do wzmocnienia kośćca, lepszego ukrwienia oraz wzmocnienia mięśni czy poprawy samopoczucia. Trening zdrowotny obniża zły cholesterol LDL, a podwyższa dobry HDL</a:t>
            </a:r>
            <a:br>
              <a:rPr lang="pl-PL" dirty="0"/>
            </a:br>
            <a:r>
              <a:rPr lang="pl-PL" dirty="0"/>
              <a:t/>
            </a:r>
            <a:br>
              <a:rPr lang="pl-PL" dirty="0"/>
            </a:br>
            <a:endParaRPr lang="pl-PL" dirty="0"/>
          </a:p>
        </p:txBody>
      </p:sp>
    </p:spTree>
    <p:extLst>
      <p:ext uri="{BB962C8B-B14F-4D97-AF65-F5344CB8AC3E}">
        <p14:creationId xmlns:p14="http://schemas.microsoft.com/office/powerpoint/2010/main" val="336133734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457200" y="274638"/>
            <a:ext cx="7467600" cy="562074"/>
          </a:xfrm>
        </p:spPr>
        <p:txBody>
          <a:bodyPr/>
          <a:lstStyle/>
          <a:p>
            <a:pPr algn="ctr"/>
            <a:r>
              <a:rPr lang="pl-PL" dirty="0" smtClean="0"/>
              <a:t>Zasady treningu zdrowotnego </a:t>
            </a:r>
            <a:endParaRPr lang="pl-PL" dirty="0"/>
          </a:p>
        </p:txBody>
      </p:sp>
      <p:sp>
        <p:nvSpPr>
          <p:cNvPr id="3" name="Symbol zastępczy zawartości 2"/>
          <p:cNvSpPr>
            <a:spLocks noGrp="1"/>
          </p:cNvSpPr>
          <p:nvPr>
            <p:ph sz="quarter" idx="1"/>
          </p:nvPr>
        </p:nvSpPr>
        <p:spPr>
          <a:xfrm>
            <a:off x="457200" y="1052736"/>
            <a:ext cx="8003232" cy="5421216"/>
          </a:xfrm>
        </p:spPr>
        <p:txBody>
          <a:bodyPr/>
          <a:lstStyle/>
          <a:p>
            <a:endParaRPr lang="pl-PL" dirty="0" smtClean="0"/>
          </a:p>
          <a:p>
            <a:endParaRPr lang="pl-PL" dirty="0"/>
          </a:p>
          <a:p>
            <a:r>
              <a:rPr lang="pl-PL" dirty="0" smtClean="0"/>
              <a:t>zasada </a:t>
            </a:r>
            <a:r>
              <a:rPr lang="pl-PL" dirty="0"/>
              <a:t>specyficzności wysiłku, </a:t>
            </a:r>
            <a:endParaRPr lang="pl-PL" dirty="0" smtClean="0"/>
          </a:p>
          <a:p>
            <a:r>
              <a:rPr lang="pl-PL" dirty="0" smtClean="0"/>
              <a:t>zasada </a:t>
            </a:r>
            <a:r>
              <a:rPr lang="pl-PL" dirty="0"/>
              <a:t>wszechstronności treningu, </a:t>
            </a:r>
            <a:endParaRPr lang="pl-PL" dirty="0" smtClean="0"/>
          </a:p>
          <a:p>
            <a:r>
              <a:rPr lang="pl-PL" dirty="0" smtClean="0"/>
              <a:t>zasada </a:t>
            </a:r>
            <a:r>
              <a:rPr lang="pl-PL" dirty="0"/>
              <a:t>systematyczności treningu, </a:t>
            </a:r>
            <a:endParaRPr lang="pl-PL" dirty="0" smtClean="0"/>
          </a:p>
          <a:p>
            <a:r>
              <a:rPr lang="pl-PL" dirty="0" smtClean="0"/>
              <a:t>zasada </a:t>
            </a:r>
            <a:r>
              <a:rPr lang="pl-PL" dirty="0"/>
              <a:t>stopniowania obciążeń treningowych (progresywności), </a:t>
            </a:r>
            <a:endParaRPr lang="pl-PL" dirty="0" smtClean="0"/>
          </a:p>
          <a:p>
            <a:r>
              <a:rPr lang="pl-PL" dirty="0" smtClean="0"/>
              <a:t>zasada </a:t>
            </a:r>
            <a:r>
              <a:rPr lang="pl-PL" dirty="0"/>
              <a:t>indywidualizacji treningu.</a:t>
            </a:r>
            <a:br>
              <a:rPr lang="pl-PL" dirty="0"/>
            </a:br>
            <a:r>
              <a:rPr lang="pl-PL" dirty="0"/>
              <a:t/>
            </a:r>
            <a:br>
              <a:rPr lang="pl-PL" dirty="0"/>
            </a:br>
            <a:endParaRPr lang="pl-PL" dirty="0"/>
          </a:p>
        </p:txBody>
      </p:sp>
    </p:spTree>
    <p:extLst>
      <p:ext uri="{BB962C8B-B14F-4D97-AF65-F5344CB8AC3E}">
        <p14:creationId xmlns:p14="http://schemas.microsoft.com/office/powerpoint/2010/main" val="212360194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457200" y="274638"/>
            <a:ext cx="7467600" cy="778098"/>
          </a:xfrm>
        </p:spPr>
        <p:txBody>
          <a:bodyPr>
            <a:normAutofit fontScale="90000"/>
          </a:bodyPr>
          <a:lstStyle/>
          <a:p>
            <a:pPr algn="ctr"/>
            <a:r>
              <a:rPr lang="pl-PL" dirty="0"/>
              <a:t>zasada specyficzności </a:t>
            </a:r>
            <a:r>
              <a:rPr lang="pl-PL" dirty="0" smtClean="0"/>
              <a:t>wysiłku</a:t>
            </a:r>
            <a:r>
              <a:rPr lang="pl-PL" dirty="0"/>
              <a:t/>
            </a:r>
            <a:br>
              <a:rPr lang="pl-PL" dirty="0"/>
            </a:br>
            <a:endParaRPr lang="pl-PL" dirty="0"/>
          </a:p>
        </p:txBody>
      </p:sp>
      <p:sp>
        <p:nvSpPr>
          <p:cNvPr id="3" name="Symbol zastępczy zawartości 2"/>
          <p:cNvSpPr>
            <a:spLocks noGrp="1"/>
          </p:cNvSpPr>
          <p:nvPr>
            <p:ph sz="quarter" idx="1"/>
          </p:nvPr>
        </p:nvSpPr>
        <p:spPr>
          <a:xfrm>
            <a:off x="457200" y="980728"/>
            <a:ext cx="7859216" cy="5493224"/>
          </a:xfrm>
        </p:spPr>
        <p:txBody>
          <a:bodyPr>
            <a:normAutofit fontScale="85000" lnSpcReduction="10000"/>
          </a:bodyPr>
          <a:lstStyle/>
          <a:p>
            <a:pPr algn="just" defTabSz="947738"/>
            <a:r>
              <a:rPr lang="pl-PL" dirty="0"/>
              <a:t>Przede wszystkim należy określić swój cel. Warto zaznaczyć, że nie każdy trening da nam efekt jakiego pożądamy. </a:t>
            </a:r>
            <a:endParaRPr lang="pl-PL" dirty="0" smtClean="0"/>
          </a:p>
          <a:p>
            <a:pPr algn="just" defTabSz="947738"/>
            <a:r>
              <a:rPr lang="pl-PL" dirty="0" smtClean="0"/>
              <a:t>Treningi </a:t>
            </a:r>
            <a:r>
              <a:rPr lang="pl-PL" dirty="0"/>
              <a:t>rozwijające siłę i masę mięśniową to: trening siłowy, polegający na pokonywaniu oporu zewnętrznego lub ciężaru własnego ciała. </a:t>
            </a:r>
            <a:endParaRPr lang="pl-PL" dirty="0" smtClean="0"/>
          </a:p>
          <a:p>
            <a:pPr algn="just" defTabSz="947738"/>
            <a:r>
              <a:rPr lang="pl-PL" dirty="0" smtClean="0"/>
              <a:t>Rozwijający </a:t>
            </a:r>
            <a:r>
              <a:rPr lang="pl-PL" dirty="0"/>
              <a:t>wydolność krążeniowo-oddechową inaczej trening wytrzymałościowy, aerobowy to np. bieganie, pływanie, jazda na rowerze. </a:t>
            </a:r>
            <a:endParaRPr lang="pl-PL" dirty="0" smtClean="0"/>
          </a:p>
          <a:p>
            <a:pPr algn="just" defTabSz="947738"/>
            <a:r>
              <a:rPr lang="pl-PL" dirty="0" smtClean="0"/>
              <a:t>Trening </a:t>
            </a:r>
            <a:r>
              <a:rPr lang="pl-PL" dirty="0"/>
              <a:t>poprawiający elastyczność, gibkość czy zakres ruchu w stawach to stretching – ćwiczenia rozciągające. </a:t>
            </a:r>
            <a:endParaRPr lang="pl-PL" dirty="0" smtClean="0"/>
          </a:p>
          <a:p>
            <a:pPr algn="just" defTabSz="947738"/>
            <a:r>
              <a:rPr lang="pl-PL" dirty="0" smtClean="0"/>
              <a:t>Na </a:t>
            </a:r>
            <a:r>
              <a:rPr lang="pl-PL" dirty="0"/>
              <a:t>poprawę wydolności krążeniowo-oddechowej, ćwiczenia siłowe nie są tak dobrym treningiem jak ćwiczenia wytrzymałościowe i tak samo one nie są tak dobrym sposobem na rozwinięcie masy mięśniowej, jak trening siłowy. </a:t>
            </a:r>
            <a:endParaRPr lang="pl-PL" dirty="0" smtClean="0"/>
          </a:p>
          <a:p>
            <a:pPr algn="just" defTabSz="947738"/>
            <a:r>
              <a:rPr lang="pl-PL" dirty="0" smtClean="0"/>
              <a:t>Reasumując</a:t>
            </a:r>
            <a:r>
              <a:rPr lang="pl-PL" dirty="0"/>
              <a:t>: należy stosować wysiłek zgodny z naszymi oczekiwaniami.</a:t>
            </a:r>
            <a:br>
              <a:rPr lang="pl-PL" dirty="0"/>
            </a:br>
            <a:r>
              <a:rPr lang="pl-PL" dirty="0"/>
              <a:t/>
            </a:r>
            <a:br>
              <a:rPr lang="pl-PL" dirty="0"/>
            </a:br>
            <a:endParaRPr lang="pl-PL" dirty="0"/>
          </a:p>
        </p:txBody>
      </p:sp>
    </p:spTree>
    <p:extLst>
      <p:ext uri="{BB962C8B-B14F-4D97-AF65-F5344CB8AC3E}">
        <p14:creationId xmlns:p14="http://schemas.microsoft.com/office/powerpoint/2010/main" val="380435431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457200" y="332656"/>
            <a:ext cx="7467600" cy="648072"/>
          </a:xfrm>
        </p:spPr>
        <p:txBody>
          <a:bodyPr>
            <a:normAutofit fontScale="90000"/>
          </a:bodyPr>
          <a:lstStyle/>
          <a:p>
            <a:pPr algn="ctr"/>
            <a:r>
              <a:rPr lang="pl-PL" dirty="0"/>
              <a:t>zasada wszechstronności treningu, </a:t>
            </a:r>
            <a:br>
              <a:rPr lang="pl-PL" dirty="0"/>
            </a:br>
            <a:endParaRPr lang="pl-PL" dirty="0"/>
          </a:p>
        </p:txBody>
      </p:sp>
      <p:sp>
        <p:nvSpPr>
          <p:cNvPr id="3" name="Symbol zastępczy zawartości 2"/>
          <p:cNvSpPr>
            <a:spLocks noGrp="1"/>
          </p:cNvSpPr>
          <p:nvPr>
            <p:ph sz="quarter" idx="1"/>
          </p:nvPr>
        </p:nvSpPr>
        <p:spPr>
          <a:xfrm>
            <a:off x="457200" y="908720"/>
            <a:ext cx="7931224" cy="5565232"/>
          </a:xfrm>
        </p:spPr>
        <p:txBody>
          <a:bodyPr>
            <a:normAutofit fontScale="92500" lnSpcReduction="20000"/>
          </a:bodyPr>
          <a:lstStyle/>
          <a:p>
            <a:pPr algn="just"/>
            <a:r>
              <a:rPr lang="pl-PL" dirty="0"/>
              <a:t>J</a:t>
            </a:r>
            <a:r>
              <a:rPr lang="pl-PL" dirty="0" smtClean="0"/>
              <a:t>ej </a:t>
            </a:r>
            <a:r>
              <a:rPr lang="pl-PL" dirty="0"/>
              <a:t>głównym założeniem jest różnorodność ćwiczeń. Powinny to być różne aktywności fizyczne, które wszechstronnie wpływają na nasz organizm oraz we właściwy sposób rozwijają poszczególne elementy sprawności fizycznej, czyli wytrzymałość, siłę, gibkość i koordynację. </a:t>
            </a:r>
            <a:endParaRPr lang="pl-PL" dirty="0" smtClean="0"/>
          </a:p>
          <a:p>
            <a:pPr algn="just"/>
            <a:r>
              <a:rPr lang="pl-PL" dirty="0" smtClean="0"/>
              <a:t>Wynika </a:t>
            </a:r>
            <a:r>
              <a:rPr lang="pl-PL" dirty="0"/>
              <a:t>z tego, że dobry trening zdrowotny nie może skupiać w sobie ćwiczeń z jednej grupy i rozwijać jedynie mięśnie albo tylko poprawiać wydolność układu </a:t>
            </a:r>
            <a:r>
              <a:rPr lang="pl-PL" dirty="0" err="1"/>
              <a:t>kążeniowo</a:t>
            </a:r>
            <a:r>
              <a:rPr lang="pl-PL" dirty="0"/>
              <a:t>-oddechowego, ale powinien składać się z różnych form aktywności fizycznej. </a:t>
            </a:r>
            <a:endParaRPr lang="pl-PL" dirty="0" smtClean="0"/>
          </a:p>
          <a:p>
            <a:pPr algn="just"/>
            <a:r>
              <a:rPr lang="pl-PL" dirty="0" smtClean="0"/>
              <a:t>Dostosowanie </a:t>
            </a:r>
            <a:r>
              <a:rPr lang="pl-PL" dirty="0"/>
              <a:t>treningu zdrowotnego do wymienionych zasad wskazuje na dominację ćwiczeń wytrzymałościowych, ale należy pamiętać, aby dodać również ćwiczenia siłowe, treningi rozciągające i poprawiające koordynację ruchową.</a:t>
            </a:r>
            <a:br>
              <a:rPr lang="pl-PL" dirty="0"/>
            </a:br>
            <a:r>
              <a:rPr lang="pl-PL" dirty="0"/>
              <a:t/>
            </a:r>
            <a:br>
              <a:rPr lang="pl-PL" dirty="0"/>
            </a:br>
            <a:endParaRPr lang="pl-PL" dirty="0"/>
          </a:p>
        </p:txBody>
      </p:sp>
    </p:spTree>
    <p:extLst>
      <p:ext uri="{BB962C8B-B14F-4D97-AF65-F5344CB8AC3E}">
        <p14:creationId xmlns:p14="http://schemas.microsoft.com/office/powerpoint/2010/main" val="166890193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457200" y="274638"/>
            <a:ext cx="7467600" cy="778098"/>
          </a:xfrm>
        </p:spPr>
        <p:txBody>
          <a:bodyPr>
            <a:normAutofit fontScale="90000"/>
          </a:bodyPr>
          <a:lstStyle/>
          <a:p>
            <a:pPr algn="ctr"/>
            <a:r>
              <a:rPr lang="pl-PL" dirty="0"/>
              <a:t>zasada systematyczności treningu, </a:t>
            </a:r>
            <a:br>
              <a:rPr lang="pl-PL" dirty="0"/>
            </a:br>
            <a:endParaRPr lang="pl-PL" dirty="0"/>
          </a:p>
        </p:txBody>
      </p:sp>
      <p:sp>
        <p:nvSpPr>
          <p:cNvPr id="3" name="Symbol zastępczy zawartości 2"/>
          <p:cNvSpPr>
            <a:spLocks noGrp="1"/>
          </p:cNvSpPr>
          <p:nvPr>
            <p:ph sz="quarter" idx="1"/>
          </p:nvPr>
        </p:nvSpPr>
        <p:spPr>
          <a:xfrm>
            <a:off x="323528" y="692696"/>
            <a:ext cx="8136904" cy="5781256"/>
          </a:xfrm>
        </p:spPr>
        <p:txBody>
          <a:bodyPr>
            <a:noAutofit/>
          </a:bodyPr>
          <a:lstStyle/>
          <a:p>
            <a:pPr algn="just"/>
            <a:r>
              <a:rPr lang="pl-PL" sz="1800" dirty="0"/>
              <a:t>Należy pamiętać o regularności wykonywania treningu. Zbyt rzadkie treningi nie zapewnią trwałych zmian w strukturach i funkcjonowaniu naszego organizmu, mimo iż zaangażujemy w niego wszystkie swoje siły. Już po pierwszym treningu nasz organizm zwiększa swoje zdolności wysiłkowe, lecz jeśli nie są one podtrzymywane, po pewnym okresie znikają. Dlatego trening wykonany raz na tydzień bądź rzadziej nie pozwala na znaczne zmiany. Za każdym razem zaczynamy z tego samego miejsca, staramy się przyzwyczaić nasz organizm od nowa do wysiłku. Jest to tzw. stagnacja treningowa, czyli po prostu brak pożądanych efektów. Jeśli zależy nam na skutecznym treningu, musimy podejmować go z należytą częstotliwością przed ustąpieniem zmian, które wywołał poprzedni trening. Musi dochodzić do pokrywania się biologicznych rezultatów następnych bodźców treningowych. Jest to najlepszy sposób „krok po kroku” na odpowiednią budowę oraz rozwój sprawności fizycznej dający progres (poprawę) zdolności wysiłkowych</a:t>
            </a:r>
            <a:r>
              <a:rPr lang="pl-PL" sz="1800" dirty="0" smtClean="0"/>
              <a:t>.</a:t>
            </a:r>
          </a:p>
          <a:p>
            <a:pPr algn="just"/>
            <a:r>
              <a:rPr lang="pl-PL" sz="1800" dirty="0"/>
              <a:t>Pamiętajmy, że treningi przeprowadzane zbyt często także mogą okazać się nieskuteczne, a co gorsza – mogą być niebezpieczne dla naszego zdrowia. Po wywołaniu bodźca, organizm wymaga zregenerowania, dlatego treningi o dużej intensywności mogą go zaburzyć prowadząc do przemęczenia czy przetrenowania, a co gorsza do naszego zniechęcenia.</a:t>
            </a:r>
            <a:br>
              <a:rPr lang="pl-PL" sz="1800" dirty="0"/>
            </a:br>
            <a:r>
              <a:rPr lang="pl-PL" sz="1800" dirty="0"/>
              <a:t/>
            </a:r>
            <a:br>
              <a:rPr lang="pl-PL" sz="1800" dirty="0"/>
            </a:br>
            <a:r>
              <a:rPr lang="pl-PL" sz="1800" dirty="0"/>
              <a:t/>
            </a:r>
            <a:br>
              <a:rPr lang="pl-PL" sz="1800" dirty="0"/>
            </a:br>
            <a:r>
              <a:rPr lang="pl-PL" sz="1800" dirty="0"/>
              <a:t/>
            </a:r>
            <a:br>
              <a:rPr lang="pl-PL" sz="1800" dirty="0"/>
            </a:br>
            <a:endParaRPr lang="pl-PL" sz="1800" dirty="0"/>
          </a:p>
        </p:txBody>
      </p:sp>
    </p:spTree>
    <p:extLst>
      <p:ext uri="{BB962C8B-B14F-4D97-AF65-F5344CB8AC3E}">
        <p14:creationId xmlns:p14="http://schemas.microsoft.com/office/powerpoint/2010/main" val="393709752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457200" y="274638"/>
            <a:ext cx="7467600" cy="922114"/>
          </a:xfrm>
        </p:spPr>
        <p:txBody>
          <a:bodyPr>
            <a:noAutofit/>
          </a:bodyPr>
          <a:lstStyle/>
          <a:p>
            <a:pPr algn="ctr"/>
            <a:r>
              <a:rPr lang="pl-PL" sz="2400" dirty="0" smtClean="0"/>
              <a:t>zasada </a:t>
            </a:r>
            <a:r>
              <a:rPr lang="pl-PL" sz="2400" dirty="0"/>
              <a:t>stopniowania obciążeń treningowych (progresywności</a:t>
            </a:r>
            <a:r>
              <a:rPr lang="pl-PL" sz="2400" dirty="0" smtClean="0"/>
              <a:t>)</a:t>
            </a:r>
            <a:r>
              <a:rPr lang="pl-PL" sz="2400" dirty="0"/>
              <a:t/>
            </a:r>
            <a:br>
              <a:rPr lang="pl-PL" sz="2400" dirty="0"/>
            </a:br>
            <a:endParaRPr lang="pl-PL" sz="2400" dirty="0"/>
          </a:p>
        </p:txBody>
      </p:sp>
      <p:sp>
        <p:nvSpPr>
          <p:cNvPr id="3" name="Symbol zastępczy zawartości 2"/>
          <p:cNvSpPr>
            <a:spLocks noGrp="1"/>
          </p:cNvSpPr>
          <p:nvPr>
            <p:ph sz="quarter" idx="1"/>
          </p:nvPr>
        </p:nvSpPr>
        <p:spPr>
          <a:xfrm>
            <a:off x="251520" y="908720"/>
            <a:ext cx="8280920" cy="5565232"/>
          </a:xfrm>
        </p:spPr>
        <p:txBody>
          <a:bodyPr>
            <a:noAutofit/>
          </a:bodyPr>
          <a:lstStyle/>
          <a:p>
            <a:pPr algn="just"/>
            <a:r>
              <a:rPr lang="pl-PL" sz="2000" dirty="0"/>
              <a:t>Zasadę stopniowania obciążeń w trakcie treningu można podzielić na dwa istotne aspekty. Po pierwsze każdy początkujący powinien zaczynać trening od najniższego zalecanego obciążenia, ale od najwyższego, z którym da radę wykonać sesję treningową. Drugą ważną wskazówką jest to, iż obciążenie powinno się stopniowo zwiększać współmiernie do szybkości zmian zachodzących w naszym organizmie</a:t>
            </a:r>
            <a:r>
              <a:rPr lang="pl-PL" sz="2000" dirty="0" smtClean="0"/>
              <a:t>.</a:t>
            </a:r>
          </a:p>
          <a:p>
            <a:pPr algn="just"/>
            <a:r>
              <a:rPr lang="pl-PL" sz="2000" dirty="0"/>
              <a:t>Na początku odpowiedni jest trening wykonywany dwa razy w tygodniu o średniej intensywności </a:t>
            </a:r>
            <a:r>
              <a:rPr lang="pl-PL" sz="2000" dirty="0" smtClean="0"/>
              <a:t>trwający </a:t>
            </a:r>
            <a:r>
              <a:rPr lang="pl-PL" sz="2000" dirty="0"/>
              <a:t>około 10–15 minut. Wtedy to niewielka dawka regularnych ćwiczeń pokaże nam pierwsze zmiany na naszym ciele i w organizmie</a:t>
            </a:r>
            <a:r>
              <a:rPr lang="pl-PL" sz="2000" dirty="0" smtClean="0"/>
              <a:t>.</a:t>
            </a:r>
          </a:p>
          <a:p>
            <a:pPr algn="just"/>
            <a:r>
              <a:rPr lang="pl-PL" sz="2000" dirty="0"/>
              <a:t>Pamiętajmy, że zbyt intensywny trening na samym początku może doprowadzić do przemęczenia, przetrenowania, a w rezultacie do zniechęcenia</a:t>
            </a:r>
            <a:r>
              <a:rPr lang="pl-PL" sz="2000" dirty="0" smtClean="0"/>
              <a:t>.</a:t>
            </a:r>
          </a:p>
          <a:p>
            <a:pPr algn="just"/>
            <a:r>
              <a:rPr lang="pl-PL" sz="2000" dirty="0"/>
              <a:t>W</a:t>
            </a:r>
            <a:r>
              <a:rPr lang="pl-PL" sz="2000" dirty="0" smtClean="0"/>
              <a:t>ydłużenie </a:t>
            </a:r>
            <a:r>
              <a:rPr lang="pl-PL" sz="2000" dirty="0"/>
              <a:t>czasu trwania treningu – np. co tydzień o 1–2 minuty, zwiększenie jego intensywność – dotyczy to np. marszu czy biegu, zwiększenie częstotliwości – np. z 2 do 3 lub z 3 do 4 treningów w tygodniu bądź dodanie innego rodzaju ćwiczeń.</a:t>
            </a:r>
            <a:br>
              <a:rPr lang="pl-PL" sz="2000" dirty="0"/>
            </a:br>
            <a:r>
              <a:rPr lang="pl-PL" sz="2000" dirty="0"/>
              <a:t/>
            </a:r>
            <a:br>
              <a:rPr lang="pl-PL" sz="2000" dirty="0"/>
            </a:br>
            <a:r>
              <a:rPr lang="pl-PL" sz="2000" dirty="0"/>
              <a:t/>
            </a:r>
            <a:br>
              <a:rPr lang="pl-PL" sz="2000" dirty="0"/>
            </a:br>
            <a:r>
              <a:rPr lang="pl-PL" sz="2000" dirty="0"/>
              <a:t/>
            </a:r>
            <a:br>
              <a:rPr lang="pl-PL" sz="2000" dirty="0"/>
            </a:br>
            <a:endParaRPr lang="pl-PL" sz="2000" dirty="0"/>
          </a:p>
        </p:txBody>
      </p:sp>
    </p:spTree>
    <p:extLst>
      <p:ext uri="{BB962C8B-B14F-4D97-AF65-F5344CB8AC3E}">
        <p14:creationId xmlns:p14="http://schemas.microsoft.com/office/powerpoint/2010/main" val="146111125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457200" y="274638"/>
            <a:ext cx="7467600" cy="634082"/>
          </a:xfrm>
        </p:spPr>
        <p:txBody>
          <a:bodyPr/>
          <a:lstStyle/>
          <a:p>
            <a:pPr algn="ctr"/>
            <a:r>
              <a:rPr lang="pl-PL" dirty="0"/>
              <a:t>zasada indywidualizacji treningu</a:t>
            </a:r>
          </a:p>
        </p:txBody>
      </p:sp>
      <p:sp>
        <p:nvSpPr>
          <p:cNvPr id="3" name="Symbol zastępczy zawartości 2"/>
          <p:cNvSpPr>
            <a:spLocks noGrp="1"/>
          </p:cNvSpPr>
          <p:nvPr>
            <p:ph sz="quarter" idx="1"/>
          </p:nvPr>
        </p:nvSpPr>
        <p:spPr>
          <a:xfrm>
            <a:off x="251520" y="1052736"/>
            <a:ext cx="8208912" cy="5421216"/>
          </a:xfrm>
        </p:spPr>
        <p:txBody>
          <a:bodyPr/>
          <a:lstStyle/>
          <a:p>
            <a:pPr algn="just"/>
            <a:endParaRPr lang="pl-PL" dirty="0" smtClean="0"/>
          </a:p>
          <a:p>
            <a:pPr algn="just"/>
            <a:endParaRPr lang="pl-PL" dirty="0"/>
          </a:p>
          <a:p>
            <a:pPr algn="just"/>
            <a:r>
              <a:rPr lang="pl-PL" dirty="0" smtClean="0"/>
              <a:t>Należy </a:t>
            </a:r>
            <a:r>
              <a:rPr lang="pl-PL" dirty="0"/>
              <a:t>pamiętać, że nie ma uniwersalnego planu treningowego dla każdego. Różnimy się od siebie i dlatego jakiekolwiek zalecenia treningowe należy dopasować do konkretnej osoby. Nasze organizmy w różny sposób reagują na bodźce treningowe i pożądane efekty mogą przyjść w różnym czasie. Należy nauczyć się wsłuchiwać w swój organizm i trafnie interpretować każdy sygnał</a:t>
            </a:r>
            <a:br>
              <a:rPr lang="pl-PL" dirty="0"/>
            </a:br>
            <a:r>
              <a:rPr lang="pl-PL" dirty="0"/>
              <a:t/>
            </a:r>
            <a:br>
              <a:rPr lang="pl-PL" dirty="0"/>
            </a:br>
            <a:endParaRPr lang="pl-PL" dirty="0"/>
          </a:p>
        </p:txBody>
      </p:sp>
    </p:spTree>
    <p:extLst>
      <p:ext uri="{BB962C8B-B14F-4D97-AF65-F5344CB8AC3E}">
        <p14:creationId xmlns:p14="http://schemas.microsoft.com/office/powerpoint/2010/main" val="229459371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457200" y="274638"/>
            <a:ext cx="7467600" cy="778098"/>
          </a:xfrm>
        </p:spPr>
        <p:txBody>
          <a:bodyPr>
            <a:normAutofit fontScale="90000"/>
          </a:bodyPr>
          <a:lstStyle/>
          <a:p>
            <a:pPr algn="ctr"/>
            <a:r>
              <a:rPr lang="pl-PL" sz="2800" dirty="0" smtClean="0"/>
              <a:t>kryteria </a:t>
            </a:r>
            <a:r>
              <a:rPr lang="pl-PL" sz="2800" dirty="0"/>
              <a:t>skuteczności treningu zdrowotnego</a:t>
            </a:r>
          </a:p>
        </p:txBody>
      </p:sp>
      <p:sp>
        <p:nvSpPr>
          <p:cNvPr id="3" name="Symbol zastępczy zawartości 2"/>
          <p:cNvSpPr>
            <a:spLocks noGrp="1"/>
          </p:cNvSpPr>
          <p:nvPr>
            <p:ph sz="quarter" idx="1"/>
          </p:nvPr>
        </p:nvSpPr>
        <p:spPr/>
        <p:txBody>
          <a:bodyPr>
            <a:normAutofit fontScale="85000" lnSpcReduction="20000"/>
          </a:bodyPr>
          <a:lstStyle/>
          <a:p>
            <a:pPr algn="just"/>
            <a:r>
              <a:rPr lang="pl-PL" dirty="0"/>
              <a:t>Uzyskanie przynajmniej </a:t>
            </a:r>
            <a:r>
              <a:rPr lang="pl-PL" dirty="0" smtClean="0"/>
              <a:t>dobrej wydolności fizycznej. Wydolność fizyczna to zdolność wykonywania długotrwałej pracy bez wyraźnych objawów zmęczenia oraz zdolność organizmu do szybkiej likwidacji po zakończonym wysiłku ewentualnych zaburzeń homeostazy.</a:t>
            </a:r>
          </a:p>
          <a:p>
            <a:pPr algn="just"/>
            <a:r>
              <a:rPr lang="pl-PL" dirty="0"/>
              <a:t>Ustabilizowanie spoczynkowej częstości skurczów serca w przedziale 50 – 60 uderzeń na minutę</a:t>
            </a:r>
            <a:r>
              <a:rPr lang="pl-PL" dirty="0" smtClean="0"/>
              <a:t>.</a:t>
            </a:r>
          </a:p>
          <a:p>
            <a:pPr algn="just"/>
            <a:r>
              <a:rPr lang="pl-PL" dirty="0"/>
              <a:t>Ustabilizowanie wartości wskaźnika BMI w przedziale 22-24 kg/m , z wiekiem dla obojga płci nie przekraczanie 27 </a:t>
            </a:r>
            <a:r>
              <a:rPr lang="pl-PL" dirty="0" smtClean="0"/>
              <a:t>kg/m.</a:t>
            </a:r>
          </a:p>
          <a:p>
            <a:pPr algn="just"/>
            <a:r>
              <a:rPr lang="pl-PL" dirty="0" smtClean="0"/>
              <a:t>Ustabilizowanie </a:t>
            </a:r>
            <a:r>
              <a:rPr lang="pl-PL" dirty="0"/>
              <a:t>wartości profilu lipoprotein we krwi; tzn. stężenia cholesterolu całkowitego na poziomie 200 mg/dl, cholesterolu –LDL – 130 mg/dl, cholesterolu – HDL – 50-60 mg/dl, wskaźnika aterogennego (stosunek cholesterolu całkowitego do cholesterolu HDL) – 3,5 – 4,0</a:t>
            </a:r>
            <a:r>
              <a:rPr lang="pl-PL" dirty="0" smtClean="0"/>
              <a:t>.</a:t>
            </a:r>
          </a:p>
          <a:p>
            <a:pPr algn="just"/>
            <a:r>
              <a:rPr lang="pl-PL" dirty="0"/>
              <a:t>Ustabilizowanie sprawności fizjologicznej mięśni; ich siły i gibkości, decydujących o możliwości utrzymania prawidłowej postawy ciała w spoczynku i ruchu.</a:t>
            </a:r>
          </a:p>
        </p:txBody>
      </p:sp>
    </p:spTree>
    <p:extLst>
      <p:ext uri="{BB962C8B-B14F-4D97-AF65-F5344CB8AC3E}">
        <p14:creationId xmlns:p14="http://schemas.microsoft.com/office/powerpoint/2010/main" val="8638269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457200" y="274638"/>
            <a:ext cx="7467600" cy="490066"/>
          </a:xfrm>
        </p:spPr>
        <p:txBody>
          <a:bodyPr>
            <a:normAutofit fontScale="90000"/>
          </a:bodyPr>
          <a:lstStyle/>
          <a:p>
            <a:pPr algn="ctr"/>
            <a:r>
              <a:rPr lang="pl-PL" dirty="0" smtClean="0"/>
              <a:t>Intensywność i długość treningu </a:t>
            </a:r>
            <a:endParaRPr lang="pl-PL" dirty="0"/>
          </a:p>
        </p:txBody>
      </p:sp>
      <p:sp>
        <p:nvSpPr>
          <p:cNvPr id="3" name="Symbol zastępczy zawartości 2"/>
          <p:cNvSpPr>
            <a:spLocks noGrp="1"/>
          </p:cNvSpPr>
          <p:nvPr>
            <p:ph sz="quarter" idx="1"/>
          </p:nvPr>
        </p:nvSpPr>
        <p:spPr>
          <a:xfrm>
            <a:off x="457200" y="980728"/>
            <a:ext cx="7467600" cy="5493224"/>
          </a:xfrm>
        </p:spPr>
        <p:txBody>
          <a:bodyPr>
            <a:normAutofit fontScale="92500" lnSpcReduction="20000"/>
          </a:bodyPr>
          <a:lstStyle/>
          <a:p>
            <a:pPr algn="just"/>
            <a:r>
              <a:rPr lang="pl-PL" dirty="0"/>
              <a:t>Intensywność w zależności od treningów określają różne parametry. W przypadku treningów aerobowych będzie to </a:t>
            </a:r>
            <a:r>
              <a:rPr lang="pl-PL" dirty="0" smtClean="0"/>
              <a:t>tętno, </a:t>
            </a:r>
            <a:r>
              <a:rPr lang="pl-PL" dirty="0"/>
              <a:t>w treningu siłowym natomiast obciążenie i liczba powtórzeń. </a:t>
            </a:r>
            <a:endParaRPr lang="pl-PL" dirty="0" smtClean="0"/>
          </a:p>
          <a:p>
            <a:pPr algn="just"/>
            <a:r>
              <a:rPr lang="pl-PL" dirty="0" smtClean="0"/>
              <a:t>Dla </a:t>
            </a:r>
            <a:r>
              <a:rPr lang="pl-PL" dirty="0"/>
              <a:t>poprawy ogólnego stanu zdrowia wystarczy, że będziesz wykonywała trening aerobowy z tętnem w przedziale 50–60% </a:t>
            </a:r>
            <a:r>
              <a:rPr lang="pl-PL" dirty="0" err="1"/>
              <a:t>Hrmax</a:t>
            </a:r>
            <a:r>
              <a:rPr lang="pl-PL" dirty="0"/>
              <a:t> (tętna maksymalnego</a:t>
            </a:r>
            <a:r>
              <a:rPr lang="pl-PL" dirty="0" smtClean="0"/>
              <a:t>) minimum godzinę. </a:t>
            </a:r>
          </a:p>
          <a:p>
            <a:pPr algn="just"/>
            <a:r>
              <a:rPr lang="pl-PL" dirty="0" smtClean="0"/>
              <a:t>Ale </a:t>
            </a:r>
            <a:r>
              <a:rPr lang="pl-PL" dirty="0"/>
              <a:t>jeśli twoim celem jest zrzucenie zbędnych kilogramów, to </a:t>
            </a:r>
            <a:r>
              <a:rPr lang="pl-PL" dirty="0" smtClean="0"/>
              <a:t>tętno</a:t>
            </a:r>
            <a:r>
              <a:rPr lang="pl-PL" dirty="0"/>
              <a:t> musi się już znajdować w przedziale 60–70% </a:t>
            </a:r>
            <a:r>
              <a:rPr lang="pl-PL" dirty="0" err="1" smtClean="0"/>
              <a:t>Hrmax</a:t>
            </a:r>
            <a:r>
              <a:rPr lang="pl-PL" dirty="0" smtClean="0"/>
              <a:t>, minimum 40 min.  </a:t>
            </a:r>
          </a:p>
          <a:p>
            <a:pPr algn="just"/>
            <a:r>
              <a:rPr lang="pl-PL" dirty="0" smtClean="0"/>
              <a:t>Aby </a:t>
            </a:r>
            <a:r>
              <a:rPr lang="pl-PL" dirty="0"/>
              <a:t>polepszyć ogólną wytrzymałość organizmu i poprawić pracę układu sercowo-naczyniowego, musisz ćwiczyć minimum 30 minut z tętnem w przedziale 70–80% </a:t>
            </a:r>
            <a:r>
              <a:rPr lang="pl-PL" dirty="0" err="1" smtClean="0"/>
              <a:t>HRmax</a:t>
            </a:r>
            <a:r>
              <a:rPr lang="pl-PL" dirty="0" smtClean="0"/>
              <a:t>.</a:t>
            </a:r>
          </a:p>
          <a:p>
            <a:pPr algn="just"/>
            <a:r>
              <a:rPr lang="pl-PL" dirty="0" smtClean="0"/>
              <a:t>Jeżeli </a:t>
            </a:r>
            <a:r>
              <a:rPr lang="pl-PL" dirty="0"/>
              <a:t>twoim celem jest podtrzymanie obecnego stanu umięśnienia lub lekki rozwój tkanki mięśniowej, najlepiej wykonuj dużą liczbę powtórzeń, ok. 15–20 w trzech seriach i z niewielki obciążeniem. </a:t>
            </a:r>
            <a:endParaRPr lang="pl-PL" dirty="0" smtClean="0"/>
          </a:p>
        </p:txBody>
      </p:sp>
    </p:spTree>
    <p:extLst>
      <p:ext uri="{BB962C8B-B14F-4D97-AF65-F5344CB8AC3E}">
        <p14:creationId xmlns:p14="http://schemas.microsoft.com/office/powerpoint/2010/main" val="236359657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odtytuł 2"/>
          <p:cNvSpPr>
            <a:spLocks noGrp="1"/>
          </p:cNvSpPr>
          <p:nvPr>
            <p:ph type="subTitle" idx="1"/>
          </p:nvPr>
        </p:nvSpPr>
        <p:spPr>
          <a:xfrm>
            <a:off x="381000" y="404664"/>
            <a:ext cx="8458200" cy="5976664"/>
          </a:xfrm>
        </p:spPr>
        <p:txBody>
          <a:bodyPr/>
          <a:lstStyle/>
          <a:p>
            <a:pPr marL="1433513" indent="1433513"/>
            <a:r>
              <a:rPr lang="pl-PL" sz="2800" dirty="0">
                <a:solidFill>
                  <a:srgbClr val="FF0000"/>
                </a:solidFill>
              </a:rPr>
              <a:t>Puls (tętno) HR </a:t>
            </a:r>
            <a:endParaRPr lang="pl-PL" sz="2800" dirty="0" smtClean="0">
              <a:solidFill>
                <a:srgbClr val="FF0000"/>
              </a:solidFill>
            </a:endParaRPr>
          </a:p>
          <a:p>
            <a:pPr marL="1433513" indent="1433513"/>
            <a:endParaRPr lang="pl-PL" sz="2800" dirty="0">
              <a:solidFill>
                <a:srgbClr val="FF0000"/>
              </a:solidFill>
            </a:endParaRPr>
          </a:p>
          <a:p>
            <a:pPr marL="1614488" indent="180975" algn="just"/>
            <a:r>
              <a:rPr lang="pl-PL" dirty="0">
                <a:solidFill>
                  <a:srgbClr val="002060"/>
                </a:solidFill>
              </a:rPr>
              <a:t>T</a:t>
            </a:r>
            <a:r>
              <a:rPr lang="pl-PL" dirty="0" smtClean="0">
                <a:solidFill>
                  <a:srgbClr val="002060"/>
                </a:solidFill>
              </a:rPr>
              <a:t>o </a:t>
            </a:r>
            <a:r>
              <a:rPr lang="pl-PL" dirty="0">
                <a:solidFill>
                  <a:srgbClr val="002060"/>
                </a:solidFill>
              </a:rPr>
              <a:t>ilość skurczów/uderzeń/akcji serca w ciągu jednej minuty. O tym jak przydatna jest informacja o poznaniu i kontrolowaniu wartości pulsu w trakcie </a:t>
            </a:r>
            <a:r>
              <a:rPr lang="pl-PL" dirty="0" smtClean="0">
                <a:solidFill>
                  <a:srgbClr val="002060"/>
                </a:solidFill>
              </a:rPr>
              <a:t>zajęć z  </a:t>
            </a:r>
            <a:r>
              <a:rPr lang="pl-PL" dirty="0">
                <a:solidFill>
                  <a:srgbClr val="002060"/>
                </a:solidFill>
              </a:rPr>
              <a:t>wychowania fizycznego, czy na treningu, słyszeli niemal wszyscy zainteresowani tematem wysiłków wytrzymałościowych. </a:t>
            </a:r>
            <a:r>
              <a:rPr lang="pl-PL" dirty="0" smtClean="0">
                <a:solidFill>
                  <a:srgbClr val="002060"/>
                </a:solidFill>
              </a:rPr>
              <a:t>Wartość </a:t>
            </a:r>
            <a:r>
              <a:rPr lang="pl-PL" dirty="0">
                <a:solidFill>
                  <a:srgbClr val="002060"/>
                </a:solidFill>
              </a:rPr>
              <a:t>tętna uzależniona jest przede wszystkim od wieku i stopnia wytrenowania. Najwyższych pomiarów dokonuje się u noworodków, wraz z wiekiem natomiast częstotliwość do pewnego momentu spada:</a:t>
            </a:r>
          </a:p>
          <a:p>
            <a:pPr marL="2416175" lvl="0" algn="just"/>
            <a:r>
              <a:rPr lang="pl-PL" dirty="0">
                <a:solidFill>
                  <a:srgbClr val="002060"/>
                </a:solidFill>
              </a:rPr>
              <a:t>noworodki mogą mieć nawet 130 uderzeń na minutę;</a:t>
            </a:r>
          </a:p>
          <a:p>
            <a:pPr marL="1433513" lvl="0" indent="982663"/>
            <a:r>
              <a:rPr lang="pl-PL" dirty="0">
                <a:solidFill>
                  <a:srgbClr val="002060"/>
                </a:solidFill>
              </a:rPr>
              <a:t>dzieci –  do 100; </a:t>
            </a:r>
          </a:p>
          <a:p>
            <a:pPr marL="1433513" lvl="0" indent="982663"/>
            <a:r>
              <a:rPr lang="pl-PL" dirty="0">
                <a:solidFill>
                  <a:srgbClr val="002060"/>
                </a:solidFill>
              </a:rPr>
              <a:t>młodzież – do 85; </a:t>
            </a:r>
          </a:p>
          <a:p>
            <a:pPr marL="1433513" lvl="0" indent="982663"/>
            <a:r>
              <a:rPr lang="pl-PL" dirty="0">
                <a:solidFill>
                  <a:srgbClr val="002060"/>
                </a:solidFill>
              </a:rPr>
              <a:t>dorośli – ok. 70.</a:t>
            </a:r>
          </a:p>
          <a:p>
            <a:endParaRPr lang="pl-PL" dirty="0"/>
          </a:p>
        </p:txBody>
      </p:sp>
    </p:spTree>
    <p:extLst>
      <p:ext uri="{BB962C8B-B14F-4D97-AF65-F5344CB8AC3E}">
        <p14:creationId xmlns:p14="http://schemas.microsoft.com/office/powerpoint/2010/main" val="392864620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457200" y="274638"/>
            <a:ext cx="7467600" cy="706090"/>
          </a:xfrm>
        </p:spPr>
        <p:txBody>
          <a:bodyPr/>
          <a:lstStyle/>
          <a:p>
            <a:pPr algn="ctr"/>
            <a:r>
              <a:rPr lang="pl-PL" dirty="0" smtClean="0">
                <a:solidFill>
                  <a:srgbClr val="FF0000"/>
                </a:solidFill>
              </a:rPr>
              <a:t>Rodzaje tętna</a:t>
            </a:r>
            <a:endParaRPr lang="pl-PL" dirty="0">
              <a:solidFill>
                <a:srgbClr val="FF0000"/>
              </a:solidFill>
            </a:endParaRPr>
          </a:p>
        </p:txBody>
      </p:sp>
      <p:sp>
        <p:nvSpPr>
          <p:cNvPr id="3" name="Symbol zastępczy zawartości 2"/>
          <p:cNvSpPr>
            <a:spLocks noGrp="1"/>
          </p:cNvSpPr>
          <p:nvPr>
            <p:ph sz="quarter" idx="1"/>
          </p:nvPr>
        </p:nvSpPr>
        <p:spPr>
          <a:xfrm>
            <a:off x="251520" y="1124744"/>
            <a:ext cx="8208912" cy="5349208"/>
          </a:xfrm>
        </p:spPr>
        <p:txBody>
          <a:bodyPr>
            <a:normAutofit fontScale="92500" lnSpcReduction="10000"/>
          </a:bodyPr>
          <a:lstStyle/>
          <a:p>
            <a:pPr algn="ctr"/>
            <a:r>
              <a:rPr lang="pl-PL" dirty="0">
                <a:solidFill>
                  <a:srgbClr val="002060"/>
                </a:solidFill>
              </a:rPr>
              <a:t>Aby wyliczyć w jakim zakresie tętna powinien </a:t>
            </a:r>
            <a:r>
              <a:rPr lang="pl-PL" dirty="0" smtClean="0">
                <a:solidFill>
                  <a:srgbClr val="002060"/>
                </a:solidFill>
              </a:rPr>
              <a:t>student </a:t>
            </a:r>
            <a:r>
              <a:rPr lang="pl-PL" dirty="0">
                <a:solidFill>
                  <a:srgbClr val="002060"/>
                </a:solidFill>
              </a:rPr>
              <a:t>ćwiczyć, aby osiągnąć w miarę najlepszy efekt, korzysta z następującego wzoru:</a:t>
            </a:r>
          </a:p>
          <a:p>
            <a:pPr lvl="0"/>
            <a:r>
              <a:rPr lang="pl-PL" b="1" dirty="0">
                <a:solidFill>
                  <a:srgbClr val="002060"/>
                </a:solidFill>
              </a:rPr>
              <a:t>Tętno spoczynkowe</a:t>
            </a:r>
            <a:r>
              <a:rPr lang="pl-PL" dirty="0">
                <a:solidFill>
                  <a:srgbClr val="002060"/>
                </a:solidFill>
              </a:rPr>
              <a:t> (ang. </a:t>
            </a:r>
            <a:r>
              <a:rPr lang="pl-PL" dirty="0" err="1">
                <a:solidFill>
                  <a:srgbClr val="002060"/>
                </a:solidFill>
              </a:rPr>
              <a:t>Reasting</a:t>
            </a:r>
            <a:r>
              <a:rPr lang="pl-PL" dirty="0">
                <a:solidFill>
                  <a:srgbClr val="002060"/>
                </a:solidFill>
              </a:rPr>
              <a:t> </a:t>
            </a:r>
            <a:r>
              <a:rPr lang="pl-PL" dirty="0" err="1">
                <a:solidFill>
                  <a:srgbClr val="002060"/>
                </a:solidFill>
              </a:rPr>
              <a:t>Heart</a:t>
            </a:r>
            <a:r>
              <a:rPr lang="pl-PL" dirty="0">
                <a:solidFill>
                  <a:srgbClr val="002060"/>
                </a:solidFill>
              </a:rPr>
              <a:t> </a:t>
            </a:r>
            <a:r>
              <a:rPr lang="pl-PL" dirty="0" err="1">
                <a:solidFill>
                  <a:srgbClr val="002060"/>
                </a:solidFill>
              </a:rPr>
              <a:t>Rate</a:t>
            </a:r>
            <a:r>
              <a:rPr lang="pl-PL" dirty="0">
                <a:solidFill>
                  <a:srgbClr val="002060"/>
                </a:solidFill>
              </a:rPr>
              <a:t>- RTH) to tętno w czasie spoczynku. Najlepszym czasem na określenie jego poziomu jest czas zaraz po obudzeniu, przed wyjściem z łóżka.</a:t>
            </a:r>
          </a:p>
          <a:p>
            <a:pPr lvl="0"/>
            <a:r>
              <a:rPr lang="pl-PL" b="1" dirty="0">
                <a:solidFill>
                  <a:srgbClr val="002060"/>
                </a:solidFill>
              </a:rPr>
              <a:t>Tętno maksymalne</a:t>
            </a:r>
            <a:r>
              <a:rPr lang="pl-PL" dirty="0">
                <a:solidFill>
                  <a:srgbClr val="002060"/>
                </a:solidFill>
              </a:rPr>
              <a:t> (Maximum </a:t>
            </a:r>
            <a:r>
              <a:rPr lang="pl-PL" dirty="0" err="1">
                <a:solidFill>
                  <a:srgbClr val="002060"/>
                </a:solidFill>
              </a:rPr>
              <a:t>Heart</a:t>
            </a:r>
            <a:r>
              <a:rPr lang="pl-PL" dirty="0">
                <a:solidFill>
                  <a:srgbClr val="002060"/>
                </a:solidFill>
              </a:rPr>
              <a:t> </a:t>
            </a:r>
            <a:r>
              <a:rPr lang="pl-PL" dirty="0" err="1">
                <a:solidFill>
                  <a:srgbClr val="002060"/>
                </a:solidFill>
              </a:rPr>
              <a:t>Rate</a:t>
            </a:r>
            <a:r>
              <a:rPr lang="pl-PL" dirty="0">
                <a:solidFill>
                  <a:srgbClr val="002060"/>
                </a:solidFill>
              </a:rPr>
              <a:t>- </a:t>
            </a:r>
            <a:r>
              <a:rPr lang="pl-PL" dirty="0" smtClean="0">
                <a:solidFill>
                  <a:srgbClr val="002060"/>
                </a:solidFill>
              </a:rPr>
              <a:t>MHR) oblicza </a:t>
            </a:r>
            <a:r>
              <a:rPr lang="pl-PL" dirty="0">
                <a:solidFill>
                  <a:srgbClr val="002060"/>
                </a:solidFill>
              </a:rPr>
              <a:t>się według formuły: 	220 - wiek.</a:t>
            </a:r>
          </a:p>
          <a:p>
            <a:pPr lvl="0"/>
            <a:r>
              <a:rPr lang="pl-PL" b="1" dirty="0">
                <a:solidFill>
                  <a:srgbClr val="002060"/>
                </a:solidFill>
              </a:rPr>
              <a:t>Tętno wysiłkowe</a:t>
            </a:r>
            <a:r>
              <a:rPr lang="pl-PL" dirty="0">
                <a:solidFill>
                  <a:srgbClr val="002060"/>
                </a:solidFill>
              </a:rPr>
              <a:t> (</a:t>
            </a:r>
            <a:r>
              <a:rPr lang="pl-PL" dirty="0" err="1">
                <a:solidFill>
                  <a:srgbClr val="002060"/>
                </a:solidFill>
              </a:rPr>
              <a:t>Heart</a:t>
            </a:r>
            <a:r>
              <a:rPr lang="pl-PL" dirty="0">
                <a:solidFill>
                  <a:srgbClr val="002060"/>
                </a:solidFill>
              </a:rPr>
              <a:t> </a:t>
            </a:r>
            <a:r>
              <a:rPr lang="pl-PL" dirty="0" err="1">
                <a:solidFill>
                  <a:srgbClr val="002060"/>
                </a:solidFill>
              </a:rPr>
              <a:t>Rate</a:t>
            </a:r>
            <a:r>
              <a:rPr lang="pl-PL" dirty="0">
                <a:solidFill>
                  <a:srgbClr val="002060"/>
                </a:solidFill>
              </a:rPr>
              <a:t> </a:t>
            </a:r>
            <a:r>
              <a:rPr lang="pl-PL" dirty="0" err="1">
                <a:solidFill>
                  <a:srgbClr val="002060"/>
                </a:solidFill>
              </a:rPr>
              <a:t>Reserve</a:t>
            </a:r>
            <a:r>
              <a:rPr lang="pl-PL" dirty="0">
                <a:solidFill>
                  <a:srgbClr val="002060"/>
                </a:solidFill>
              </a:rPr>
              <a:t>- HRR) oblicza się według formuły: 	maksymalne tętno - spoczynkowe tętno.</a:t>
            </a:r>
          </a:p>
          <a:p>
            <a:pPr lvl="0"/>
            <a:r>
              <a:rPr lang="pl-PL" b="1" dirty="0">
                <a:solidFill>
                  <a:srgbClr val="002060"/>
                </a:solidFill>
              </a:rPr>
              <a:t>Górna granica tętna treningowego</a:t>
            </a:r>
            <a:r>
              <a:rPr lang="pl-PL" dirty="0">
                <a:solidFill>
                  <a:srgbClr val="002060"/>
                </a:solidFill>
              </a:rPr>
              <a:t> obliczana jest według wzoru: (tętno wysiłkowe * 0,85) + tętno spoczynkowe.</a:t>
            </a:r>
          </a:p>
          <a:p>
            <a:pPr lvl="0"/>
            <a:r>
              <a:rPr lang="pl-PL" b="1" dirty="0">
                <a:solidFill>
                  <a:srgbClr val="002060"/>
                </a:solidFill>
              </a:rPr>
              <a:t>Dolna granica tętna treningowego</a:t>
            </a:r>
            <a:r>
              <a:rPr lang="pl-PL" dirty="0">
                <a:solidFill>
                  <a:srgbClr val="002060"/>
                </a:solidFill>
              </a:rPr>
              <a:t> oblicza się ją według wzoru: 	(tętno wysiłkowe * 0,50) + tętno spoczynkowe.</a:t>
            </a:r>
          </a:p>
        </p:txBody>
      </p:sp>
    </p:spTree>
    <p:extLst>
      <p:ext uri="{BB962C8B-B14F-4D97-AF65-F5344CB8AC3E}">
        <p14:creationId xmlns:p14="http://schemas.microsoft.com/office/powerpoint/2010/main" val="177806802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457200" y="274638"/>
            <a:ext cx="7467600" cy="562074"/>
          </a:xfrm>
        </p:spPr>
        <p:txBody>
          <a:bodyPr/>
          <a:lstStyle/>
          <a:p>
            <a:pPr algn="ctr"/>
            <a:r>
              <a:rPr lang="pl-PL" dirty="0" smtClean="0">
                <a:solidFill>
                  <a:srgbClr val="FF0000"/>
                </a:solidFill>
              </a:rPr>
              <a:t>Przykład</a:t>
            </a:r>
            <a:endParaRPr lang="pl-PL" dirty="0">
              <a:solidFill>
                <a:srgbClr val="FF0000"/>
              </a:solidFill>
            </a:endParaRPr>
          </a:p>
        </p:txBody>
      </p:sp>
      <p:sp>
        <p:nvSpPr>
          <p:cNvPr id="3" name="Symbol zastępczy zawartości 2"/>
          <p:cNvSpPr>
            <a:spLocks noGrp="1"/>
          </p:cNvSpPr>
          <p:nvPr>
            <p:ph sz="quarter" idx="1"/>
          </p:nvPr>
        </p:nvSpPr>
        <p:spPr>
          <a:xfrm>
            <a:off x="457200" y="1340768"/>
            <a:ext cx="7467600" cy="5133184"/>
          </a:xfrm>
        </p:spPr>
        <p:txBody>
          <a:bodyPr/>
          <a:lstStyle/>
          <a:p>
            <a:pPr lvl="0"/>
            <a:endParaRPr lang="pl-PL" dirty="0" smtClean="0"/>
          </a:p>
          <a:p>
            <a:pPr lvl="0"/>
            <a:r>
              <a:rPr lang="pl-PL" dirty="0" smtClean="0">
                <a:solidFill>
                  <a:srgbClr val="002060"/>
                </a:solidFill>
              </a:rPr>
              <a:t>Osoba </a:t>
            </a:r>
            <a:r>
              <a:rPr lang="pl-PL" dirty="0">
                <a:solidFill>
                  <a:srgbClr val="002060"/>
                </a:solidFill>
              </a:rPr>
              <a:t>w wieku </a:t>
            </a:r>
            <a:r>
              <a:rPr lang="pl-PL" dirty="0" smtClean="0">
                <a:solidFill>
                  <a:srgbClr val="002060"/>
                </a:solidFill>
              </a:rPr>
              <a:t>20 </a:t>
            </a:r>
            <a:r>
              <a:rPr lang="pl-PL" dirty="0">
                <a:solidFill>
                  <a:srgbClr val="002060"/>
                </a:solidFill>
              </a:rPr>
              <a:t>lat, </a:t>
            </a:r>
            <a:r>
              <a:rPr lang="pl-PL" dirty="0" smtClean="0">
                <a:solidFill>
                  <a:srgbClr val="002060"/>
                </a:solidFill>
              </a:rPr>
              <a:t>średnie tętno </a:t>
            </a:r>
            <a:r>
              <a:rPr lang="pl-PL" dirty="0">
                <a:solidFill>
                  <a:srgbClr val="002060"/>
                </a:solidFill>
              </a:rPr>
              <a:t>spoczynkowe </a:t>
            </a:r>
            <a:r>
              <a:rPr lang="pl-PL" dirty="0" smtClean="0">
                <a:solidFill>
                  <a:srgbClr val="002060"/>
                </a:solidFill>
              </a:rPr>
              <a:t>70.</a:t>
            </a:r>
            <a:endParaRPr lang="pl-PL" dirty="0">
              <a:solidFill>
                <a:srgbClr val="002060"/>
              </a:solidFill>
            </a:endParaRPr>
          </a:p>
          <a:p>
            <a:pPr lvl="0"/>
            <a:r>
              <a:rPr lang="pl-PL" dirty="0">
                <a:solidFill>
                  <a:srgbClr val="002060"/>
                </a:solidFill>
              </a:rPr>
              <a:t>Tętno maksymalne: </a:t>
            </a:r>
            <a:r>
              <a:rPr lang="pl-PL" dirty="0" smtClean="0">
                <a:solidFill>
                  <a:srgbClr val="002060"/>
                </a:solidFill>
              </a:rPr>
              <a:t>220-20= 200 </a:t>
            </a:r>
            <a:r>
              <a:rPr lang="pl-PL" dirty="0">
                <a:solidFill>
                  <a:srgbClr val="002060"/>
                </a:solidFill>
              </a:rPr>
              <a:t>uderzeń na minutę.</a:t>
            </a:r>
          </a:p>
          <a:p>
            <a:pPr lvl="0"/>
            <a:r>
              <a:rPr lang="pl-PL" dirty="0">
                <a:solidFill>
                  <a:srgbClr val="002060"/>
                </a:solidFill>
              </a:rPr>
              <a:t>Tętno wysiłkowe: </a:t>
            </a:r>
            <a:r>
              <a:rPr lang="pl-PL" dirty="0" smtClean="0">
                <a:solidFill>
                  <a:srgbClr val="002060"/>
                </a:solidFill>
              </a:rPr>
              <a:t>200-70=130 </a:t>
            </a:r>
            <a:r>
              <a:rPr lang="pl-PL" dirty="0">
                <a:solidFill>
                  <a:srgbClr val="002060"/>
                </a:solidFill>
              </a:rPr>
              <a:t>uderzeń na minutę.</a:t>
            </a:r>
          </a:p>
          <a:p>
            <a:pPr lvl="0"/>
            <a:r>
              <a:rPr lang="pl-PL" dirty="0">
                <a:solidFill>
                  <a:srgbClr val="002060"/>
                </a:solidFill>
              </a:rPr>
              <a:t>Górna granica tętna treningowego: (</a:t>
            </a:r>
            <a:r>
              <a:rPr lang="pl-PL" dirty="0" smtClean="0">
                <a:solidFill>
                  <a:srgbClr val="002060"/>
                </a:solidFill>
              </a:rPr>
              <a:t>130*0,85)+70=180 </a:t>
            </a:r>
            <a:r>
              <a:rPr lang="pl-PL" dirty="0">
                <a:solidFill>
                  <a:srgbClr val="002060"/>
                </a:solidFill>
              </a:rPr>
              <a:t>uderzeń na minutę.</a:t>
            </a:r>
          </a:p>
          <a:p>
            <a:pPr lvl="0"/>
            <a:r>
              <a:rPr lang="pl-PL" dirty="0">
                <a:solidFill>
                  <a:srgbClr val="002060"/>
                </a:solidFill>
              </a:rPr>
              <a:t>Dolna granica tętna treningowego: (</a:t>
            </a:r>
            <a:r>
              <a:rPr lang="pl-PL" dirty="0" smtClean="0">
                <a:solidFill>
                  <a:srgbClr val="002060"/>
                </a:solidFill>
              </a:rPr>
              <a:t>130*0,50)+70=135 </a:t>
            </a:r>
            <a:r>
              <a:rPr lang="pl-PL" dirty="0">
                <a:solidFill>
                  <a:srgbClr val="002060"/>
                </a:solidFill>
              </a:rPr>
              <a:t>uderzeń na minutę.</a:t>
            </a:r>
          </a:p>
        </p:txBody>
      </p:sp>
    </p:spTree>
    <p:extLst>
      <p:ext uri="{BB962C8B-B14F-4D97-AF65-F5344CB8AC3E}">
        <p14:creationId xmlns:p14="http://schemas.microsoft.com/office/powerpoint/2010/main" val="136863292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457200" y="274638"/>
            <a:ext cx="7467600" cy="562074"/>
          </a:xfrm>
        </p:spPr>
        <p:txBody>
          <a:bodyPr/>
          <a:lstStyle/>
          <a:p>
            <a:pPr algn="ctr"/>
            <a:r>
              <a:rPr lang="pl-PL" dirty="0" smtClean="0">
                <a:solidFill>
                  <a:srgbClr val="FF0000"/>
                </a:solidFill>
              </a:rPr>
              <a:t>Stopnie wytrzymałości wysiłku</a:t>
            </a:r>
            <a:endParaRPr lang="pl-PL" dirty="0">
              <a:solidFill>
                <a:srgbClr val="FF0000"/>
              </a:solidFill>
            </a:endParaRPr>
          </a:p>
        </p:txBody>
      </p:sp>
      <p:sp>
        <p:nvSpPr>
          <p:cNvPr id="3" name="Symbol zastępczy zawartości 2"/>
          <p:cNvSpPr>
            <a:spLocks noGrp="1"/>
          </p:cNvSpPr>
          <p:nvPr>
            <p:ph sz="quarter" idx="1"/>
          </p:nvPr>
        </p:nvSpPr>
        <p:spPr>
          <a:xfrm>
            <a:off x="251520" y="980728"/>
            <a:ext cx="8136904" cy="5493224"/>
          </a:xfrm>
        </p:spPr>
        <p:txBody>
          <a:bodyPr>
            <a:normAutofit fontScale="62500" lnSpcReduction="20000"/>
          </a:bodyPr>
          <a:lstStyle/>
          <a:p>
            <a:pPr algn="ctr"/>
            <a:r>
              <a:rPr lang="pl-PL" b="1" dirty="0"/>
              <a:t>Znając tętno maksymalne możesz określić trzy stopnie intensywności ćwiczenia na lekcjach wychowania fizycznego:</a:t>
            </a:r>
          </a:p>
          <a:p>
            <a:pPr lvl="0" algn="just"/>
            <a:r>
              <a:rPr lang="pl-PL" dirty="0"/>
              <a:t>50-60% tętna maksymalnego (tzw. </a:t>
            </a:r>
            <a:r>
              <a:rPr lang="pl-PL" b="1" dirty="0"/>
              <a:t>tętno wypoczynkowe</a:t>
            </a:r>
            <a:r>
              <a:rPr lang="pl-PL" dirty="0"/>
              <a:t>) </a:t>
            </a:r>
            <a:r>
              <a:rPr lang="pl-PL" dirty="0" smtClean="0"/>
              <a:t>Jest </a:t>
            </a:r>
            <a:r>
              <a:rPr lang="pl-PL" dirty="0"/>
              <a:t>to najniższy poziom intensywności wysiłku, którego stosowanie może być przyczyną pozytywnych zmian zdrowotnych i kondycyjnych. Strefa ta jest polecana osobom o bardzo małej aktywności fizycznej, początkującym oraz osobom po długiej przerwie w ćwiczeniach bądź z nadwagą. W strefie tej zużywane są tłuszcze.</a:t>
            </a:r>
          </a:p>
          <a:p>
            <a:pPr lvl="0" algn="just"/>
            <a:r>
              <a:rPr lang="pl-PL" dirty="0" smtClean="0"/>
              <a:t>60-70% </a:t>
            </a:r>
            <a:r>
              <a:rPr lang="pl-PL" dirty="0"/>
              <a:t>tętna maksymalnego – ćwiczenia/trening aerobowy (tlenowy</a:t>
            </a:r>
            <a:r>
              <a:rPr lang="pl-PL" dirty="0" smtClean="0"/>
              <a:t>);</a:t>
            </a:r>
            <a:r>
              <a:rPr lang="pl-PL" dirty="0"/>
              <a:t> Praca w tej strefie poprawia wydolność serca oraz funkcjonowanie układu krążenia. Komórki mięśniowe zaczynają sprawniej wykorzystywać tlen. Jest to strefa, w której dominuje przemiana tłuszczów, polecana jest osobom, które chcą schudnąć, pod warunkiem maksymalizacji czasu trwania pojedynczych wysiłków</a:t>
            </a:r>
          </a:p>
          <a:p>
            <a:pPr lvl="0" algn="just"/>
            <a:r>
              <a:rPr lang="pl-PL" dirty="0" smtClean="0"/>
              <a:t>70-80% </a:t>
            </a:r>
            <a:r>
              <a:rPr lang="pl-PL" dirty="0"/>
              <a:t>tętna maksymalnego - Jest to strefa, która wyraźnie zwiększa adaptację wysiłkową. Poprawia się </a:t>
            </a:r>
            <a:r>
              <a:rPr lang="pl-PL"/>
              <a:t>wydolność </a:t>
            </a:r>
            <a:r>
              <a:rPr lang="pl-PL" smtClean="0"/>
              <a:t>krążeniowo-oddechowa</a:t>
            </a:r>
            <a:r>
              <a:rPr lang="pl-PL" dirty="0"/>
              <a:t>, tlen jest sprawniej transportowany do komórek i tam wykorzystywany, sprawniej usuwane są metabolity. Poprawia się siła mięśniowa. Energia pochodzi z metabolizmu glukozy i tłuszczów, gdyż głównym źródłem energii są przemiany tlenowe</a:t>
            </a:r>
            <a:r>
              <a:rPr lang="pl-PL" dirty="0" smtClean="0"/>
              <a:t>.</a:t>
            </a:r>
          </a:p>
          <a:p>
            <a:pPr lvl="0" algn="just"/>
            <a:r>
              <a:rPr lang="pl-PL" dirty="0" smtClean="0"/>
              <a:t>80-90% tętna maksymalnego - </a:t>
            </a:r>
            <a:r>
              <a:rPr lang="pl-PL" dirty="0"/>
              <a:t>Wykonując wysiłki z taką intensywnością przechodzimy z metabolizmu tlenowego na beztlenowy. Następuje coraz szybsza akumulacja mleczanu i szybciej rozwijają się procesy zmęczeniowe. Głównym źródłem energii jest glukoza, stąd powstający w dużych ilościach kwas mlekowy (LA). Wykorzystywanie tłuszczów istotnie maleje. Jest to praca o dużej intensywności, która rozwijając specyficzną adaptację, zwiększa tolerancję na kwasicę metaboliczną</a:t>
            </a:r>
            <a:r>
              <a:rPr lang="pl-PL" dirty="0" smtClean="0"/>
              <a:t>.</a:t>
            </a:r>
          </a:p>
          <a:p>
            <a:pPr lvl="0" algn="just"/>
            <a:r>
              <a:rPr lang="pl-PL" dirty="0" smtClean="0"/>
              <a:t>90-100% tętna maksymalnego - </a:t>
            </a:r>
            <a:r>
              <a:rPr lang="pl-PL" dirty="0"/>
              <a:t>Praca w tej strefie przyczynia się do poprawy mocy. Następuje bardzo szybka akumulacja mleczanu, a deficyt tlenu szybko narasta. Wysiłki w tej strefie są zwykle krótkie, gdyż duża moc uniemożliwia kontynuację pracy w dłuższym czasie.</a:t>
            </a:r>
          </a:p>
        </p:txBody>
      </p:sp>
    </p:spTree>
    <p:extLst>
      <p:ext uri="{BB962C8B-B14F-4D97-AF65-F5344CB8AC3E}">
        <p14:creationId xmlns:p14="http://schemas.microsoft.com/office/powerpoint/2010/main" val="387410382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457200" y="0"/>
            <a:ext cx="8075240" cy="1124744"/>
          </a:xfrm>
        </p:spPr>
        <p:txBody>
          <a:bodyPr>
            <a:noAutofit/>
          </a:bodyPr>
          <a:lstStyle/>
          <a:p>
            <a:pPr algn="ctr"/>
            <a:r>
              <a:rPr lang="pl-PL" sz="2400" b="1" dirty="0">
                <a:solidFill>
                  <a:srgbClr val="FF0000"/>
                </a:solidFill>
              </a:rPr>
              <a:t>Bezpieczne tętno podczas wysiłku fizycznego</a:t>
            </a:r>
            <a:r>
              <a:rPr lang="pl-PL" sz="2400" dirty="0"/>
              <a:t/>
            </a:r>
            <a:br>
              <a:rPr lang="pl-PL" sz="2400" dirty="0"/>
            </a:br>
            <a:endParaRPr lang="pl-PL" sz="2400" dirty="0"/>
          </a:p>
        </p:txBody>
      </p:sp>
      <p:sp>
        <p:nvSpPr>
          <p:cNvPr id="3" name="Symbol zastępczy zawartości 2"/>
          <p:cNvSpPr>
            <a:spLocks noGrp="1"/>
          </p:cNvSpPr>
          <p:nvPr>
            <p:ph sz="quarter" idx="1"/>
          </p:nvPr>
        </p:nvSpPr>
        <p:spPr>
          <a:xfrm>
            <a:off x="457200" y="1052736"/>
            <a:ext cx="8075240" cy="5421216"/>
          </a:xfrm>
        </p:spPr>
        <p:txBody>
          <a:bodyPr/>
          <a:lstStyle/>
          <a:p>
            <a:pPr algn="ctr"/>
            <a:r>
              <a:rPr lang="pl-PL" dirty="0"/>
              <a:t>Podczas ćwiczeń tętno wprawdzie rośnie, ale wytrenowany organizm ma lepszą wydolność całego układu krążenia. By jednak wysiłek był bezpieczny, trzeba przestrzegać pewnych zasad:</a:t>
            </a:r>
          </a:p>
          <a:p>
            <a:pPr lvl="0" algn="just"/>
            <a:r>
              <a:rPr lang="pl-PL" b="1" dirty="0"/>
              <a:t>Nie powinno się przekraczać wartości maksymalnego tętna wysiłkowego.</a:t>
            </a:r>
            <a:r>
              <a:rPr lang="pl-PL" dirty="0"/>
              <a:t> Oblicza się je, odejmując swój wiek od 220 (np. dla </a:t>
            </a:r>
            <a:r>
              <a:rPr lang="pl-PL" dirty="0" smtClean="0"/>
              <a:t>20-latka </a:t>
            </a:r>
            <a:r>
              <a:rPr lang="pl-PL" dirty="0"/>
              <a:t>maksymalne tętno wynosi </a:t>
            </a:r>
            <a:r>
              <a:rPr lang="pl-PL" dirty="0" smtClean="0"/>
              <a:t>200 </a:t>
            </a:r>
            <a:r>
              <a:rPr lang="pl-PL" dirty="0"/>
              <a:t>uderzeń na minutę).</a:t>
            </a:r>
          </a:p>
          <a:p>
            <a:pPr algn="just"/>
            <a:r>
              <a:rPr lang="pl-PL" b="1" dirty="0"/>
              <a:t>Należy pamiętać, że najlepsze dla serca są ćwiczenia przy pulsie wynoszącym 50–70 proc. tętna maksymalnego.</a:t>
            </a:r>
            <a:r>
              <a:rPr lang="pl-PL" dirty="0"/>
              <a:t> Zatem optymalne tętno podczas wysiłku dla przykładowego </a:t>
            </a:r>
            <a:r>
              <a:rPr lang="pl-PL" dirty="0" smtClean="0"/>
              <a:t>20-latka - </a:t>
            </a:r>
            <a:r>
              <a:rPr lang="pl-PL" dirty="0"/>
              <a:t>to </a:t>
            </a:r>
            <a:r>
              <a:rPr lang="pl-PL" dirty="0" smtClean="0"/>
              <a:t>100-140 </a:t>
            </a:r>
            <a:r>
              <a:rPr lang="pl-PL" dirty="0"/>
              <a:t>uderzeń na minutę</a:t>
            </a:r>
          </a:p>
        </p:txBody>
      </p:sp>
    </p:spTree>
    <p:extLst>
      <p:ext uri="{BB962C8B-B14F-4D97-AF65-F5344CB8AC3E}">
        <p14:creationId xmlns:p14="http://schemas.microsoft.com/office/powerpoint/2010/main" val="427555933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457200" y="274638"/>
            <a:ext cx="7931224" cy="562074"/>
          </a:xfrm>
        </p:spPr>
        <p:txBody>
          <a:bodyPr>
            <a:normAutofit/>
          </a:bodyPr>
          <a:lstStyle/>
          <a:p>
            <a:r>
              <a:rPr lang="pl-PL" sz="2400" b="1" dirty="0">
                <a:solidFill>
                  <a:srgbClr val="FF0000"/>
                </a:solidFill>
              </a:rPr>
              <a:t>Bezpieczne tętno podczas wysiłku fizycznego</a:t>
            </a:r>
            <a:endParaRPr lang="pl-PL" sz="2400" dirty="0">
              <a:solidFill>
                <a:srgbClr val="FF0000"/>
              </a:solidFill>
            </a:endParaRPr>
          </a:p>
        </p:txBody>
      </p:sp>
      <p:sp>
        <p:nvSpPr>
          <p:cNvPr id="3" name="Symbol zastępczy zawartości 2"/>
          <p:cNvSpPr>
            <a:spLocks noGrp="1"/>
          </p:cNvSpPr>
          <p:nvPr>
            <p:ph sz="quarter" idx="1"/>
          </p:nvPr>
        </p:nvSpPr>
        <p:spPr>
          <a:xfrm>
            <a:off x="457200" y="1052736"/>
            <a:ext cx="8075240" cy="5421216"/>
          </a:xfrm>
        </p:spPr>
        <p:txBody>
          <a:bodyPr>
            <a:normAutofit fontScale="77500" lnSpcReduction="20000"/>
          </a:bodyPr>
          <a:lstStyle/>
          <a:p>
            <a:pPr lvl="0" algn="just"/>
            <a:r>
              <a:rPr lang="pl-PL" b="1" dirty="0"/>
              <a:t>Jeśli tętno spoczynkowe jest zbyt wysokie, oznaczać to może stan przetrenowania</a:t>
            </a:r>
            <a:r>
              <a:rPr lang="pl-PL" dirty="0"/>
              <a:t>. Jest to stan przewlekły o podostrym przebiegu powstający podczas intensywnego treningu, przy stosowaniu nieadekwatnych przerw wypoczynkowych. Wyżej wymienione zjawisko charakteryzuje się następującymi objawami subiektywnymi: pogorszeniem samopoczucia, zniechęceniem, bólem mięśniowym, zaczerwienieniem twarzy, dusznościami, nudnościami, zawrotami głowy. Dłuższe intensywne wysiłki mogą doprowadzić do występowania zaburzeń orientacji w czasie i przestrzeni, omamów. Do objawów obiektywnych należą między innymi: obniżenie zdolności do ćwiczenia, koordynacji i precyzji ruchów, zmniejszenie szybkości reagowania na bodźce, obfite pocenie się, wzrost ciepłoty ciała, częstotliwości tętna i oddechów. Ponadto sygnałem ostrzegawczym występowania stanu przetrenowania mogą być bóle głowy, zaburzenia snu, brak apetytu, chudnięcie, bóle w okolicy serca, zmiany i chwiejność usposobienia, zmniejszona lub wzmożona pobudliwość lub niechęć do pracy.</a:t>
            </a:r>
          </a:p>
          <a:p>
            <a:pPr algn="just"/>
            <a:r>
              <a:rPr lang="pl-PL" dirty="0"/>
              <a:t>Warto, aby </a:t>
            </a:r>
            <a:r>
              <a:rPr lang="pl-PL" dirty="0" smtClean="0"/>
              <a:t>student </a:t>
            </a:r>
            <a:r>
              <a:rPr lang="pl-PL" b="1" dirty="0"/>
              <a:t>zmierzył swoje tętno minutę po wysiłku</a:t>
            </a:r>
            <a:r>
              <a:rPr lang="pl-PL" dirty="0"/>
              <a:t>. Jeśli wyjdzie wynik na poziomie tętna </a:t>
            </a:r>
            <a:r>
              <a:rPr lang="pl-PL" dirty="0" smtClean="0"/>
              <a:t>wypoczynkowego (100-120 dla 20-latka) </a:t>
            </a:r>
            <a:r>
              <a:rPr lang="pl-PL" dirty="0"/>
              <a:t>oznacza to, że wysiłek podjęty przez </a:t>
            </a:r>
            <a:r>
              <a:rPr lang="pl-PL" dirty="0" smtClean="0"/>
              <a:t>studenta </a:t>
            </a:r>
            <a:r>
              <a:rPr lang="pl-PL" dirty="0"/>
              <a:t>był adekwatny do jego możliwości.</a:t>
            </a:r>
          </a:p>
        </p:txBody>
      </p:sp>
    </p:spTree>
    <p:extLst>
      <p:ext uri="{BB962C8B-B14F-4D97-AF65-F5344CB8AC3E}">
        <p14:creationId xmlns:p14="http://schemas.microsoft.com/office/powerpoint/2010/main" val="3542316933"/>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Wykusz">
  <a:themeElements>
    <a:clrScheme name="Niestandardowy 5">
      <a:dk1>
        <a:sysClr val="windowText" lastClr="000000"/>
      </a:dk1>
      <a:lt1>
        <a:sysClr val="window" lastClr="FFFFFF"/>
      </a:lt1>
      <a:dk2>
        <a:srgbClr val="04617B"/>
      </a:dk2>
      <a:lt2>
        <a:srgbClr val="4FCEFF"/>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Wykusz">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Wykusz">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Oriel</Template>
  <TotalTime>207</TotalTime>
  <Words>1676</Words>
  <Application>Microsoft Office PowerPoint</Application>
  <PresentationFormat>Pokaz na ekranie (4:3)</PresentationFormat>
  <Paragraphs>87</Paragraphs>
  <Slides>17</Slides>
  <Notes>0</Notes>
  <HiddenSlides>0</HiddenSlides>
  <MMClips>0</MMClips>
  <ScaleCrop>false</ScaleCrop>
  <HeadingPairs>
    <vt:vector size="4" baseType="variant">
      <vt:variant>
        <vt:lpstr>Motyw</vt:lpstr>
      </vt:variant>
      <vt:variant>
        <vt:i4>1</vt:i4>
      </vt:variant>
      <vt:variant>
        <vt:lpstr>Tytuły slajdów</vt:lpstr>
      </vt:variant>
      <vt:variant>
        <vt:i4>17</vt:i4>
      </vt:variant>
    </vt:vector>
  </HeadingPairs>
  <TitlesOfParts>
    <vt:vector size="18" baseType="lpstr">
      <vt:lpstr>Wykusz</vt:lpstr>
      <vt:lpstr>Prezentacja programu PowerPoint</vt:lpstr>
      <vt:lpstr>Trening zdrowotny</vt:lpstr>
      <vt:lpstr>Cel treningu zdrowotnego</vt:lpstr>
      <vt:lpstr>Zasady treningu zdrowotnego </vt:lpstr>
      <vt:lpstr>zasada specyficzności wysiłku </vt:lpstr>
      <vt:lpstr>zasada wszechstronności treningu,  </vt:lpstr>
      <vt:lpstr>zasada systematyczności treningu,  </vt:lpstr>
      <vt:lpstr>zasada stopniowania obciążeń treningowych (progresywności) </vt:lpstr>
      <vt:lpstr>zasada indywidualizacji treningu</vt:lpstr>
      <vt:lpstr>kryteria skuteczności treningu zdrowotnego</vt:lpstr>
      <vt:lpstr>Intensywność i długość treningu </vt:lpstr>
      <vt:lpstr>Prezentacja programu PowerPoint</vt:lpstr>
      <vt:lpstr>Rodzaje tętna</vt:lpstr>
      <vt:lpstr>Przykład</vt:lpstr>
      <vt:lpstr>Stopnie wytrzymałości wysiłku</vt:lpstr>
      <vt:lpstr>Bezpieczne tętno podczas wysiłku fizycznego </vt:lpstr>
      <vt:lpstr>Bezpieczne tętno podczas wysiłku fizycznego</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Prezentacja programu PowerPoint</dc:title>
  <dc:creator>Marzena</dc:creator>
  <cp:lastModifiedBy>Marzena</cp:lastModifiedBy>
  <cp:revision>17</cp:revision>
  <dcterms:created xsi:type="dcterms:W3CDTF">2020-05-09T15:22:07Z</dcterms:created>
  <dcterms:modified xsi:type="dcterms:W3CDTF">2020-05-20T17:35:20Z</dcterms:modified>
</cp:coreProperties>
</file>