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302" r:id="rId3"/>
    <p:sldId id="301" r:id="rId4"/>
    <p:sldId id="292" r:id="rId5"/>
    <p:sldId id="288" r:id="rId6"/>
    <p:sldId id="291" r:id="rId7"/>
    <p:sldId id="293" r:id="rId8"/>
    <p:sldId id="295" r:id="rId9"/>
    <p:sldId id="296" r:id="rId10"/>
    <p:sldId id="297" r:id="rId11"/>
    <p:sldId id="298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0E08"/>
    <a:srgbClr val="B92D14"/>
    <a:srgbClr val="35759D"/>
    <a:srgbClr val="35B19D"/>
    <a:srgbClr val="000000"/>
    <a:srgbClr val="FFFF00"/>
    <a:srgbClr val="491403"/>
    <a:srgbClr val="3A10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844" autoAdjust="0"/>
    <p:restoredTop sz="95596" autoAdjust="0"/>
  </p:normalViewPr>
  <p:slideViewPr>
    <p:cSldViewPr>
      <p:cViewPr>
        <p:scale>
          <a:sx n="40" d="100"/>
          <a:sy n="40" d="100"/>
        </p:scale>
        <p:origin x="-258" y="-6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="" xmlns:a16="http://schemas.microsoft.com/office/drawing/2014/main" id="{EB5D8D8F-F21A-4AFE-96E4-3732C5B93E5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pl-PL"/>
          </a:p>
        </p:txBody>
      </p:sp>
      <p:sp>
        <p:nvSpPr>
          <p:cNvPr id="81923" name="Rectangle 3">
            <a:extLst>
              <a:ext uri="{FF2B5EF4-FFF2-40B4-BE49-F238E27FC236}">
                <a16:creationId xmlns="" xmlns:a16="http://schemas.microsoft.com/office/drawing/2014/main" id="{06122CD4-EFE6-4234-BD76-E0963982D1D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pl-PL"/>
          </a:p>
        </p:txBody>
      </p:sp>
      <p:sp>
        <p:nvSpPr>
          <p:cNvPr id="81924" name="Rectangle 4">
            <a:extLst>
              <a:ext uri="{FF2B5EF4-FFF2-40B4-BE49-F238E27FC236}">
                <a16:creationId xmlns="" xmlns:a16="http://schemas.microsoft.com/office/drawing/2014/main" id="{224051DE-AE41-42B5-BAC4-4479CE19612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>
            <a:extLst>
              <a:ext uri="{FF2B5EF4-FFF2-40B4-BE49-F238E27FC236}">
                <a16:creationId xmlns="" xmlns:a16="http://schemas.microsoft.com/office/drawing/2014/main" id="{08BE0D05-0C26-41E9-84A2-0FC829C00B9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/>
              <a:t>Click to edit Master text styles</a:t>
            </a:r>
          </a:p>
          <a:p>
            <a:pPr lvl="1"/>
            <a:r>
              <a:rPr lang="en-US" altLang="pl-PL"/>
              <a:t>Second level</a:t>
            </a:r>
          </a:p>
          <a:p>
            <a:pPr lvl="2"/>
            <a:r>
              <a:rPr lang="en-US" altLang="pl-PL"/>
              <a:t>Third level</a:t>
            </a:r>
          </a:p>
          <a:p>
            <a:pPr lvl="3"/>
            <a:r>
              <a:rPr lang="en-US" altLang="pl-PL"/>
              <a:t>Fourth level</a:t>
            </a:r>
          </a:p>
          <a:p>
            <a:pPr lvl="4"/>
            <a:r>
              <a:rPr lang="en-US" altLang="pl-PL"/>
              <a:t>Fifth level</a:t>
            </a:r>
          </a:p>
        </p:txBody>
      </p:sp>
      <p:sp>
        <p:nvSpPr>
          <p:cNvPr id="81926" name="Rectangle 6">
            <a:extLst>
              <a:ext uri="{FF2B5EF4-FFF2-40B4-BE49-F238E27FC236}">
                <a16:creationId xmlns="" xmlns:a16="http://schemas.microsoft.com/office/drawing/2014/main" id="{F854B4E0-18EE-447B-924F-70682B86A9C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pl-PL"/>
          </a:p>
        </p:txBody>
      </p:sp>
      <p:sp>
        <p:nvSpPr>
          <p:cNvPr id="81927" name="Rectangle 7">
            <a:extLst>
              <a:ext uri="{FF2B5EF4-FFF2-40B4-BE49-F238E27FC236}">
                <a16:creationId xmlns="" xmlns:a16="http://schemas.microsoft.com/office/drawing/2014/main" id="{B325C72D-D09D-4B19-A831-AC117907DC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CA35287-E7A1-4BDE-ABFB-E6A8AE38780D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41808904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="" xmlns:a16="http://schemas.microsoft.com/office/drawing/2014/main" id="{EEFE4135-225C-4034-90ED-18AF5F392A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91A21F-FFC9-401C-9995-ED1297C43999}" type="slidenum">
              <a:rPr lang="en-US" altLang="pl-PL"/>
              <a:pPr/>
              <a:t>1</a:t>
            </a:fld>
            <a:endParaRPr lang="en-US" altLang="pl-PL"/>
          </a:p>
        </p:txBody>
      </p:sp>
      <p:sp>
        <p:nvSpPr>
          <p:cNvPr id="107522" name="Rectangle 2">
            <a:extLst>
              <a:ext uri="{FF2B5EF4-FFF2-40B4-BE49-F238E27FC236}">
                <a16:creationId xmlns="" xmlns:a16="http://schemas.microsoft.com/office/drawing/2014/main" id="{B7DB211A-418E-41FC-A8F8-3AC4A68DCF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>
            <a:extLst>
              <a:ext uri="{FF2B5EF4-FFF2-40B4-BE49-F238E27FC236}">
                <a16:creationId xmlns="" xmlns:a16="http://schemas.microsoft.com/office/drawing/2014/main" id="{623CA35F-B7DF-4852-A6FB-5F0F885B4B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F26E5-81FF-44C1-95B0-E80AF09E16A2}" type="datetimeFigureOut">
              <a:rPr lang="pl-PL" smtClean="0"/>
              <a:t>2021-02-17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096CF-7861-4B4A-98BC-C7E0EEF9C40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07303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F26E5-81FF-44C1-95B0-E80AF09E16A2}" type="datetimeFigureOut">
              <a:rPr lang="pl-PL" smtClean="0"/>
              <a:t>2021-02-17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096CF-7861-4B4A-98BC-C7E0EEF9C40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16344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F26E5-81FF-44C1-95B0-E80AF09E16A2}" type="datetimeFigureOut">
              <a:rPr lang="pl-PL" smtClean="0"/>
              <a:t>2021-02-17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096CF-7861-4B4A-98BC-C7E0EEF9C40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398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F26E5-81FF-44C1-95B0-E80AF09E16A2}" type="datetimeFigureOut">
              <a:rPr lang="pl-PL" smtClean="0"/>
              <a:t>2021-02-17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096CF-7861-4B4A-98BC-C7E0EEF9C40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22633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F26E5-81FF-44C1-95B0-E80AF09E16A2}" type="datetimeFigureOut">
              <a:rPr lang="pl-PL" smtClean="0"/>
              <a:t>2021-02-17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096CF-7861-4B4A-98BC-C7E0EEF9C40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58864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F26E5-81FF-44C1-95B0-E80AF09E16A2}" type="datetimeFigureOut">
              <a:rPr lang="pl-PL" smtClean="0"/>
              <a:t>2021-02-17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096CF-7861-4B4A-98BC-C7E0EEF9C40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13568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F26E5-81FF-44C1-95B0-E80AF09E16A2}" type="datetimeFigureOut">
              <a:rPr lang="pl-PL" smtClean="0"/>
              <a:t>2021-02-17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096CF-7861-4B4A-98BC-C7E0EEF9C40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3201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F26E5-81FF-44C1-95B0-E80AF09E16A2}" type="datetimeFigureOut">
              <a:rPr lang="pl-PL" smtClean="0"/>
              <a:t>2021-02-17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096CF-7861-4B4A-98BC-C7E0EEF9C40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9258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F26E5-81FF-44C1-95B0-E80AF09E16A2}" type="datetimeFigureOut">
              <a:rPr lang="pl-PL" smtClean="0"/>
              <a:t>2021-02-17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096CF-7861-4B4A-98BC-C7E0EEF9C40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55989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F26E5-81FF-44C1-95B0-E80AF09E16A2}" type="datetimeFigureOut">
              <a:rPr lang="pl-PL" smtClean="0"/>
              <a:t>2021-02-17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096CF-7861-4B4A-98BC-C7E0EEF9C40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50632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F26E5-81FF-44C1-95B0-E80AF09E16A2}" type="datetimeFigureOut">
              <a:rPr lang="pl-PL" smtClean="0"/>
              <a:t>2021-02-17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096CF-7861-4B4A-98BC-C7E0EEF9C40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7669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  <a:alpha val="24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8F26E5-81FF-44C1-95B0-E80AF09E16A2}" type="datetimeFigureOut">
              <a:rPr lang="pl-PL" smtClean="0"/>
              <a:t>2021-02-17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C096CF-7861-4B4A-98BC-C7E0EEF9C40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55850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Rectangle 9">
            <a:extLst>
              <a:ext uri="{FF2B5EF4-FFF2-40B4-BE49-F238E27FC236}">
                <a16:creationId xmlns="" xmlns:a16="http://schemas.microsoft.com/office/drawing/2014/main" id="{58DC7C5E-9971-479D-8EF1-9E92258A1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9552" y="1268760"/>
            <a:ext cx="8136904" cy="3600400"/>
          </a:xfrm>
        </p:spPr>
        <p:txBody>
          <a:bodyPr>
            <a:noAutofit/>
          </a:bodyPr>
          <a:lstStyle/>
          <a:p>
            <a:r>
              <a:rPr lang="pl-PL" altLang="pl-PL" sz="65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TRENING</a:t>
            </a:r>
          </a:p>
          <a:p>
            <a:r>
              <a:rPr lang="pl-PL" altLang="pl-PL" sz="65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TENISA STOŁOWEGO</a:t>
            </a:r>
          </a:p>
          <a:p>
            <a:r>
              <a:rPr lang="pl-PL" altLang="pl-PL" sz="65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Część II</a:t>
            </a:r>
            <a:endParaRPr lang="ru-RU" altLang="pl-PL" sz="65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827B839B-9ADE-406B-8590-F1CAEDED45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xmlns="" id="{CFE45BF0-46DB-408C-B5F7-7B11716805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307282" y="1022350"/>
            <a:ext cx="532209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xmlns="" id="{2AEBC8F2-97B1-41B4-93F1-2D289E197F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307282" y="837744"/>
            <a:ext cx="302419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xmlns="" id="{472E3A19-F5D5-48FC-BB9C-48C2F68F59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483495" y="640894"/>
            <a:ext cx="126206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xmlns="" id="{7A62E32F-BB65-43A8-8EB5-92346890E5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8417402" y="635716"/>
            <a:ext cx="246459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14E91B64-9FCC-451E-AFB4-A827D63293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483041" y="635715"/>
            <a:ext cx="8180897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4B86C381-7AC5-4B42-B088-413F64E6E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879" y="800392"/>
            <a:ext cx="7698523" cy="1212102"/>
          </a:xfrm>
        </p:spPr>
        <p:txBody>
          <a:bodyPr>
            <a:normAutofit fontScale="90000"/>
          </a:bodyPr>
          <a:lstStyle/>
          <a:p>
            <a:r>
              <a:rPr lang="pl-PL" altLang="pl-PL" sz="3500" dirty="0">
                <a:solidFill>
                  <a:srgbClr val="FFFFFF"/>
                </a:solidFill>
              </a:rPr>
              <a:t/>
            </a:r>
            <a:br>
              <a:rPr lang="pl-PL" altLang="pl-PL" sz="3500" dirty="0">
                <a:solidFill>
                  <a:srgbClr val="FFFFFF"/>
                </a:solidFill>
              </a:rPr>
            </a:br>
            <a:r>
              <a:rPr lang="pl-PL" sz="3500" dirty="0">
                <a:solidFill>
                  <a:srgbClr val="FFFFFF"/>
                </a:solidFill>
              </a:rPr>
              <a:t>Zestaw </a:t>
            </a:r>
            <a:r>
              <a:rPr lang="pl-PL" altLang="pl-PL" sz="3500" dirty="0" smtClean="0">
                <a:solidFill>
                  <a:srgbClr val="FFFFFF"/>
                </a:solidFill>
              </a:rPr>
              <a:t>10  </a:t>
            </a:r>
            <a:r>
              <a:rPr lang="pl-PL" altLang="pl-PL" sz="3500" dirty="0">
                <a:solidFill>
                  <a:srgbClr val="FFFFFF"/>
                </a:solidFill>
              </a:rPr>
              <a:t/>
            </a:r>
            <a:br>
              <a:rPr lang="pl-PL" altLang="pl-PL" sz="3500" dirty="0">
                <a:solidFill>
                  <a:srgbClr val="FFFFFF"/>
                </a:solidFill>
              </a:rPr>
            </a:br>
            <a:endParaRPr lang="pl-PL" sz="3500" dirty="0">
              <a:solidFill>
                <a:srgbClr val="FFFFFF"/>
              </a:solidFill>
            </a:endParaRPr>
          </a:p>
        </p:txBody>
      </p:sp>
      <p:sp>
        <p:nvSpPr>
          <p:cNvPr id="11" name="Symbol zastępczy zawartości 2">
            <a:extLst>
              <a:ext uri="{FF2B5EF4-FFF2-40B4-BE49-F238E27FC236}">
                <a16:creationId xmlns:a16="http://schemas.microsoft.com/office/drawing/2014/main" xmlns="" id="{5903040D-D04D-493D-B675-06EE440328F7}"/>
              </a:ext>
            </a:extLst>
          </p:cNvPr>
          <p:cNvSpPr txBox="1">
            <a:spLocks/>
          </p:cNvSpPr>
          <p:nvPr/>
        </p:nvSpPr>
        <p:spPr>
          <a:xfrm>
            <a:off x="839490" y="2177172"/>
            <a:ext cx="3733999" cy="44921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pl-PL" altLang="pl-PL" sz="2100" dirty="0" smtClean="0">
                <a:solidFill>
                  <a:prstClr val="black"/>
                </a:solidFill>
              </a:rPr>
              <a:t>II</a:t>
            </a:r>
            <a:r>
              <a:rPr lang="pl-PL" altLang="pl-PL" sz="2100" dirty="0">
                <a:solidFill>
                  <a:prstClr val="black"/>
                </a:solidFill>
              </a:rPr>
              <a:t>. Ćwiczenia serwisu w parach z wykorzystaniem </a:t>
            </a:r>
            <a:r>
              <a:rPr lang="pl-PL" altLang="pl-PL" sz="2100" dirty="0" smtClean="0">
                <a:solidFill>
                  <a:prstClr val="black"/>
                </a:solidFill>
              </a:rPr>
              <a:t>stołu: 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endParaRPr lang="pl-PL" altLang="pl-PL" sz="2100" dirty="0" smtClean="0">
              <a:solidFill>
                <a:prstClr val="black"/>
              </a:solidFill>
            </a:endParaRP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endParaRPr lang="pl-PL" altLang="pl-PL" sz="2100" dirty="0" smtClean="0">
              <a:solidFill>
                <a:prstClr val="black"/>
              </a:solidFill>
            </a:endParaRP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pl-PL" altLang="pl-PL" sz="2100" dirty="0">
                <a:solidFill>
                  <a:prstClr val="black"/>
                </a:solidFill>
              </a:rPr>
              <a:t>- wykonanie serwisu z dolną rotacją forhendem po </a:t>
            </a:r>
            <a:r>
              <a:rPr lang="pl-PL" altLang="pl-PL" sz="2100" dirty="0" smtClean="0">
                <a:solidFill>
                  <a:prstClr val="black"/>
                </a:solidFill>
              </a:rPr>
              <a:t>przekątnej; </a:t>
            </a:r>
            <a:endParaRPr lang="pl-PL" altLang="pl-PL" sz="2100" dirty="0">
              <a:solidFill>
                <a:prstClr val="black"/>
              </a:solidFill>
            </a:endParaRP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endParaRPr lang="pl-PL" altLang="pl-PL" sz="2100" dirty="0">
              <a:solidFill>
                <a:prstClr val="black"/>
              </a:solidFill>
            </a:endParaRP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pl-PL" altLang="pl-PL" sz="2100" dirty="0">
                <a:solidFill>
                  <a:prstClr val="black"/>
                </a:solidFill>
              </a:rPr>
              <a:t>- ćwiczenia serwisu z dolną rotacją bekhendem po </a:t>
            </a:r>
            <a:r>
              <a:rPr lang="pl-PL" altLang="pl-PL" sz="2100" dirty="0" smtClean="0">
                <a:solidFill>
                  <a:prstClr val="black"/>
                </a:solidFill>
              </a:rPr>
              <a:t>przekątnej. </a:t>
            </a:r>
            <a:endParaRPr lang="pl-PL" altLang="pl-PL" sz="2100" dirty="0">
              <a:solidFill>
                <a:prstClr val="black"/>
              </a:solidFill>
            </a:endParaRP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endParaRPr lang="pl-PL" altLang="pl-PL" sz="2100" dirty="0">
              <a:solidFill>
                <a:prstClr val="black"/>
              </a:solidFill>
            </a:endParaRP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endParaRPr lang="pl-PL" altLang="pl-PL" sz="2100" dirty="0">
              <a:solidFill>
                <a:prstClr val="black"/>
              </a:solidFill>
            </a:endParaRP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endParaRPr lang="pl-PL" altLang="pl-PL" sz="2100" dirty="0" smtClean="0">
              <a:solidFill>
                <a:prstClr val="black"/>
              </a:solidFill>
            </a:endParaRP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endParaRPr lang="pl-PL" sz="2100" dirty="0">
              <a:solidFill>
                <a:prstClr val="black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188341"/>
            <a:ext cx="2773102" cy="2543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031" y="4423266"/>
            <a:ext cx="2238924" cy="1937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314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827B839B-9ADE-406B-8590-F1CAEDED45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xmlns="" id="{CFE45BF0-46DB-408C-B5F7-7B11716805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307282" y="1022350"/>
            <a:ext cx="532209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xmlns="" id="{2AEBC8F2-97B1-41B4-93F1-2D289E197F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307282" y="837744"/>
            <a:ext cx="302419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xmlns="" id="{472E3A19-F5D5-48FC-BB9C-48C2F68F59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483495" y="640894"/>
            <a:ext cx="126206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xmlns="" id="{7A62E32F-BB65-43A8-8EB5-92346890E5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8417402" y="635716"/>
            <a:ext cx="246459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14E91B64-9FCC-451E-AFB4-A827D63293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483041" y="635715"/>
            <a:ext cx="8180897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4B86C381-7AC5-4B42-B088-413F64E6E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879" y="800392"/>
            <a:ext cx="7698523" cy="1212102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pl-PL" altLang="pl-PL" sz="2700" dirty="0">
                <a:solidFill>
                  <a:srgbClr val="FFFFFF"/>
                </a:solidFill>
              </a:rPr>
              <a:t/>
            </a:r>
            <a:br>
              <a:rPr lang="pl-PL" altLang="pl-PL" sz="2700" dirty="0">
                <a:solidFill>
                  <a:srgbClr val="FFFFFF"/>
                </a:solidFill>
              </a:rPr>
            </a:br>
            <a:r>
              <a:rPr lang="pl-PL" sz="3600" dirty="0">
                <a:solidFill>
                  <a:srgbClr val="FFFFFF"/>
                </a:solidFill>
              </a:rPr>
              <a:t>Zestaw </a:t>
            </a:r>
            <a:r>
              <a:rPr lang="pl-PL" altLang="pl-PL" sz="3600" dirty="0" smtClean="0">
                <a:solidFill>
                  <a:srgbClr val="FFFFFF"/>
                </a:solidFill>
              </a:rPr>
              <a:t>11  </a:t>
            </a:r>
            <a:r>
              <a:rPr lang="pl-PL" altLang="pl-PL" sz="2700" dirty="0">
                <a:solidFill>
                  <a:srgbClr val="FFFFFF"/>
                </a:solidFill>
              </a:rPr>
              <a:t/>
            </a:r>
            <a:br>
              <a:rPr lang="pl-PL" altLang="pl-PL" sz="2700" dirty="0">
                <a:solidFill>
                  <a:srgbClr val="FFFFFF"/>
                </a:solidFill>
              </a:rPr>
            </a:br>
            <a:endParaRPr lang="pl-PL" sz="2700" dirty="0">
              <a:solidFill>
                <a:srgbClr val="FFFFFF"/>
              </a:solidFill>
            </a:endParaRPr>
          </a:p>
        </p:txBody>
      </p:sp>
      <p:sp>
        <p:nvSpPr>
          <p:cNvPr id="11" name="Symbol zastępczy zawartości 2">
            <a:extLst>
              <a:ext uri="{FF2B5EF4-FFF2-40B4-BE49-F238E27FC236}">
                <a16:creationId xmlns:a16="http://schemas.microsoft.com/office/drawing/2014/main" xmlns="" id="{5903040D-D04D-493D-B675-06EE440328F7}"/>
              </a:ext>
            </a:extLst>
          </p:cNvPr>
          <p:cNvSpPr txBox="1">
            <a:spLocks/>
          </p:cNvSpPr>
          <p:nvPr/>
        </p:nvSpPr>
        <p:spPr>
          <a:xfrm>
            <a:off x="839490" y="2177172"/>
            <a:ext cx="3733999" cy="44921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pl-PL" altLang="pl-PL" sz="2100" dirty="0" smtClean="0">
                <a:solidFill>
                  <a:prstClr val="black"/>
                </a:solidFill>
              </a:rPr>
              <a:t>II</a:t>
            </a:r>
            <a:r>
              <a:rPr lang="pl-PL" altLang="pl-PL" sz="2100" dirty="0">
                <a:solidFill>
                  <a:prstClr val="black"/>
                </a:solidFill>
              </a:rPr>
              <a:t>. Ćwiczenia serwisu w parach z wykorzystaniem </a:t>
            </a:r>
            <a:r>
              <a:rPr lang="pl-PL" altLang="pl-PL" sz="2100" dirty="0" smtClean="0">
                <a:solidFill>
                  <a:prstClr val="black"/>
                </a:solidFill>
              </a:rPr>
              <a:t>stołu: 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endParaRPr lang="pl-PL" altLang="pl-PL" sz="2100" dirty="0" smtClean="0">
              <a:solidFill>
                <a:prstClr val="black"/>
              </a:solidFill>
            </a:endParaRP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endParaRPr lang="pl-PL" altLang="pl-PL" sz="2100" dirty="0" smtClean="0">
              <a:solidFill>
                <a:prstClr val="black"/>
              </a:solidFill>
            </a:endParaRP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pl-PL" altLang="pl-PL" sz="2100" dirty="0">
                <a:solidFill>
                  <a:prstClr val="black"/>
                </a:solidFill>
              </a:rPr>
              <a:t>- ćwiczenia serwisu z boczną  rotacją forhendem po </a:t>
            </a:r>
            <a:r>
              <a:rPr lang="pl-PL" altLang="pl-PL" sz="2100" dirty="0" smtClean="0">
                <a:solidFill>
                  <a:prstClr val="black"/>
                </a:solidFill>
              </a:rPr>
              <a:t>przekątnej;</a:t>
            </a:r>
            <a:endParaRPr lang="pl-PL" altLang="pl-PL" sz="2100" dirty="0">
              <a:solidFill>
                <a:prstClr val="black"/>
              </a:solidFill>
            </a:endParaRP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endParaRPr lang="pl-PL" altLang="pl-PL" sz="2100" dirty="0">
              <a:solidFill>
                <a:prstClr val="black"/>
              </a:solidFill>
            </a:endParaRP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pl-PL" altLang="pl-PL" sz="2100" dirty="0">
                <a:solidFill>
                  <a:prstClr val="black"/>
                </a:solidFill>
              </a:rPr>
              <a:t> - ćwiczenia serwisu z boczną  rotacją bekhendem po </a:t>
            </a:r>
            <a:r>
              <a:rPr lang="pl-PL" altLang="pl-PL" sz="2100" dirty="0" smtClean="0">
                <a:solidFill>
                  <a:prstClr val="black"/>
                </a:solidFill>
              </a:rPr>
              <a:t>przekątnej. </a:t>
            </a:r>
            <a:endParaRPr lang="pl-PL" altLang="pl-PL" sz="2100" dirty="0">
              <a:solidFill>
                <a:prstClr val="black"/>
              </a:solidFill>
            </a:endParaRP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endParaRPr lang="pl-PL" altLang="pl-PL" sz="2100" dirty="0">
              <a:solidFill>
                <a:prstClr val="black"/>
              </a:solidFill>
            </a:endParaRP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endParaRPr lang="pl-PL" altLang="pl-PL" sz="2100" dirty="0">
              <a:solidFill>
                <a:prstClr val="black"/>
              </a:solidFill>
            </a:endParaRP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endParaRPr lang="pl-PL" altLang="pl-PL" sz="2100" dirty="0" smtClean="0">
              <a:solidFill>
                <a:prstClr val="black"/>
              </a:solidFill>
            </a:endParaRP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endParaRPr lang="pl-PL" sz="2100" dirty="0">
              <a:solidFill>
                <a:prstClr val="black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488" y="2185556"/>
            <a:ext cx="2610749" cy="2408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515" y="3010299"/>
            <a:ext cx="1709999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7374" y="4478313"/>
            <a:ext cx="2396213" cy="2302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007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827B839B-9ADE-406B-8590-F1CAEDED45A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="" xmlns:a16="http://schemas.microsoft.com/office/drawing/2014/main" id="{CFE45BF0-46DB-408C-B5F7-7B11716805D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307282" y="1022350"/>
            <a:ext cx="532209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="" xmlns:a16="http://schemas.microsoft.com/office/drawing/2014/main" id="{2AEBC8F2-97B1-41B4-93F1-2D289E197FB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307282" y="837744"/>
            <a:ext cx="302419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="" xmlns:a16="http://schemas.microsoft.com/office/drawing/2014/main" id="{472E3A19-F5D5-48FC-BB9C-48C2F68F59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483495" y="640894"/>
            <a:ext cx="126206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="" xmlns:a16="http://schemas.microsoft.com/office/drawing/2014/main" id="{7A62E32F-BB65-43A8-8EB5-92346890E5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8417402" y="635716"/>
            <a:ext cx="246459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14E91B64-9FCC-451E-AFB4-A827D63293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483041" y="635715"/>
            <a:ext cx="8180897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4388C0C-5627-4578-BC85-054ACB5D9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879" y="800392"/>
            <a:ext cx="7698523" cy="1212102"/>
          </a:xfrm>
        </p:spPr>
        <p:txBody>
          <a:bodyPr>
            <a:normAutofit/>
          </a:bodyPr>
          <a:lstStyle/>
          <a:p>
            <a:r>
              <a:rPr lang="pl-PL" sz="3500" dirty="0">
                <a:solidFill>
                  <a:srgbClr val="FFFFFF"/>
                </a:solidFill>
              </a:rPr>
              <a:t>Zestaw 12</a:t>
            </a:r>
          </a:p>
        </p:txBody>
      </p:sp>
      <p:sp>
        <p:nvSpPr>
          <p:cNvPr id="11" name="Symbol zastępczy zawartości 2">
            <a:extLst>
              <a:ext uri="{FF2B5EF4-FFF2-40B4-BE49-F238E27FC236}">
                <a16:creationId xmlns="" xmlns:a16="http://schemas.microsoft.com/office/drawing/2014/main" id="{5903040D-D04D-493D-B675-06EE440328F7}"/>
              </a:ext>
            </a:extLst>
          </p:cNvPr>
          <p:cNvSpPr txBox="1">
            <a:spLocks/>
          </p:cNvSpPr>
          <p:nvPr/>
        </p:nvSpPr>
        <p:spPr>
          <a:xfrm>
            <a:off x="839490" y="2177172"/>
            <a:ext cx="3733999" cy="44921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pl-PL" altLang="pl-PL" sz="2100" dirty="0" smtClean="0"/>
              <a:t>III</a:t>
            </a:r>
            <a:r>
              <a:rPr lang="pl-PL" altLang="pl-PL" sz="2100" dirty="0"/>
              <a:t>. Ćwiczenia podcięcia w parach przy </a:t>
            </a:r>
            <a:r>
              <a:rPr lang="pl-PL" altLang="pl-PL" sz="2100" dirty="0" smtClean="0"/>
              <a:t>stole: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endParaRPr lang="pl-PL" altLang="pl-PL" sz="2100" dirty="0" smtClean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pl-PL" altLang="pl-PL" sz="2100" dirty="0"/>
              <a:t> - wykonujemy podcięcie bekhendem po przekątnej </a:t>
            </a:r>
            <a:r>
              <a:rPr lang="pl-PL" altLang="pl-PL" sz="2100" dirty="0" smtClean="0"/>
              <a:t>bekhendowej;</a:t>
            </a:r>
            <a:endParaRPr lang="pl-PL" altLang="pl-PL" sz="2100" dirty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endParaRPr lang="pl-PL" altLang="pl-PL" sz="2100" dirty="0" smtClean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endParaRPr lang="pl-PL" altLang="pl-PL" sz="2100" dirty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pl-PL" altLang="pl-PL" sz="2100" dirty="0"/>
              <a:t>- wykonujemy podcięcie forhendem po przekątnej </a:t>
            </a:r>
            <a:r>
              <a:rPr lang="pl-PL" altLang="pl-PL" sz="2100" dirty="0" smtClean="0"/>
              <a:t>forhendowej. </a:t>
            </a:r>
            <a:endParaRPr lang="pl-PL" altLang="pl-PL" sz="2100" dirty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endParaRPr lang="pl-PL" altLang="pl-PL" sz="2100" dirty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endParaRPr lang="pl-PL" altLang="pl-PL" sz="2100" dirty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endParaRPr lang="pl-PL" altLang="pl-PL" sz="2100" dirty="0" smtClean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endParaRPr lang="pl-PL" sz="2100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17933" y="3855277"/>
            <a:ext cx="3744414" cy="1883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094" y="2796775"/>
            <a:ext cx="3003488" cy="400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285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827B839B-9ADE-406B-8590-F1CAEDED45A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="" xmlns:a16="http://schemas.microsoft.com/office/drawing/2014/main" id="{CFE45BF0-46DB-408C-B5F7-7B11716805D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307282" y="1022350"/>
            <a:ext cx="532209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="" xmlns:a16="http://schemas.microsoft.com/office/drawing/2014/main" id="{2AEBC8F2-97B1-41B4-93F1-2D289E197FB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307282" y="837744"/>
            <a:ext cx="302419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="" xmlns:a16="http://schemas.microsoft.com/office/drawing/2014/main" id="{472E3A19-F5D5-48FC-BB9C-48C2F68F59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483495" y="640894"/>
            <a:ext cx="126206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="" xmlns:a16="http://schemas.microsoft.com/office/drawing/2014/main" id="{7A62E32F-BB65-43A8-8EB5-92346890E5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8417402" y="635716"/>
            <a:ext cx="246459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14E91B64-9FCC-451E-AFB4-A827D63293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483041" y="635715"/>
            <a:ext cx="8180897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4388C0C-5627-4578-BC85-054ACB5D9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879" y="800392"/>
            <a:ext cx="7698523" cy="1212102"/>
          </a:xfrm>
        </p:spPr>
        <p:txBody>
          <a:bodyPr>
            <a:normAutofit/>
          </a:bodyPr>
          <a:lstStyle/>
          <a:p>
            <a:r>
              <a:rPr lang="pl-PL" sz="3500" dirty="0">
                <a:solidFill>
                  <a:srgbClr val="FFFFFF"/>
                </a:solidFill>
              </a:rPr>
              <a:t>Zestaw 13</a:t>
            </a:r>
          </a:p>
        </p:txBody>
      </p:sp>
      <p:sp>
        <p:nvSpPr>
          <p:cNvPr id="11" name="Symbol zastępczy zawartości 2">
            <a:extLst>
              <a:ext uri="{FF2B5EF4-FFF2-40B4-BE49-F238E27FC236}">
                <a16:creationId xmlns="" xmlns:a16="http://schemas.microsoft.com/office/drawing/2014/main" id="{5903040D-D04D-493D-B675-06EE440328F7}"/>
              </a:ext>
            </a:extLst>
          </p:cNvPr>
          <p:cNvSpPr txBox="1">
            <a:spLocks/>
          </p:cNvSpPr>
          <p:nvPr/>
        </p:nvSpPr>
        <p:spPr>
          <a:xfrm>
            <a:off x="839490" y="2177172"/>
            <a:ext cx="3733999" cy="44921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pl-PL" altLang="pl-PL" sz="2100" dirty="0" smtClean="0"/>
              <a:t>III</a:t>
            </a:r>
            <a:r>
              <a:rPr lang="pl-PL" altLang="pl-PL" sz="2100" dirty="0"/>
              <a:t>. Ćwiczenia podcięcia w parach przy </a:t>
            </a:r>
            <a:r>
              <a:rPr lang="pl-PL" altLang="pl-PL" sz="2100" dirty="0" smtClean="0"/>
              <a:t>stole: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endParaRPr lang="pl-PL" altLang="pl-PL" sz="2100" dirty="0" smtClean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pl-PL" altLang="pl-PL" sz="2100" dirty="0"/>
              <a:t> -  wykonujemy podcięcie forhendem po prostej, współćwiczący wykonuje podcięcie </a:t>
            </a:r>
            <a:r>
              <a:rPr lang="pl-PL" altLang="pl-PL" sz="2100" dirty="0" smtClean="0"/>
              <a:t>bekhendem;</a:t>
            </a:r>
            <a:endParaRPr lang="pl-PL" altLang="pl-PL" sz="2100" dirty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endParaRPr lang="pl-PL" altLang="pl-PL" sz="2100" dirty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pl-PL" altLang="pl-PL" sz="2100" dirty="0"/>
              <a:t>-  wykonujemy podcięcie bekhendem  po prostej, współćwiczący wykonuje podcięcie </a:t>
            </a:r>
            <a:r>
              <a:rPr lang="pl-PL" altLang="pl-PL" sz="2100" dirty="0" smtClean="0"/>
              <a:t>forhendem;</a:t>
            </a:r>
            <a:endParaRPr lang="pl-PL" altLang="pl-PL" sz="2100" dirty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endParaRPr lang="pl-PL" altLang="pl-PL" sz="2100" dirty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pl-PL" altLang="pl-PL" sz="2100" dirty="0" smtClean="0"/>
              <a:t>- wykonujemy </a:t>
            </a:r>
            <a:r>
              <a:rPr lang="pl-PL" altLang="pl-PL" sz="2100" dirty="0"/>
              <a:t>podcięcie forhendem i bekhendem po całym </a:t>
            </a:r>
            <a:r>
              <a:rPr lang="pl-PL" altLang="pl-PL" sz="2100" dirty="0" smtClean="0"/>
              <a:t>stole.</a:t>
            </a:r>
            <a:endParaRPr lang="pl-PL" altLang="pl-PL" sz="2100" dirty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endParaRPr lang="pl-PL" altLang="pl-PL" sz="2100" dirty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endParaRPr lang="pl-PL" altLang="pl-PL" sz="2100" dirty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endParaRPr lang="pl-PL" altLang="pl-PL" sz="2100" dirty="0" smtClean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endParaRPr lang="pl-PL" sz="2100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668604"/>
            <a:ext cx="3003488" cy="400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290" y="2561329"/>
            <a:ext cx="1876425" cy="3964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22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827B839B-9ADE-406B-8590-F1CAEDED45A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="" xmlns:a16="http://schemas.microsoft.com/office/drawing/2014/main" id="{CFE45BF0-46DB-408C-B5F7-7B11716805D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307282" y="1022350"/>
            <a:ext cx="532209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="" xmlns:a16="http://schemas.microsoft.com/office/drawing/2014/main" id="{2AEBC8F2-97B1-41B4-93F1-2D289E197FB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307282" y="837744"/>
            <a:ext cx="302419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="" xmlns:a16="http://schemas.microsoft.com/office/drawing/2014/main" id="{472E3A19-F5D5-48FC-BB9C-48C2F68F59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483495" y="640894"/>
            <a:ext cx="126206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="" xmlns:a16="http://schemas.microsoft.com/office/drawing/2014/main" id="{7A62E32F-BB65-43A8-8EB5-92346890E5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8417402" y="635716"/>
            <a:ext cx="246459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14E91B64-9FCC-451E-AFB4-A827D63293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483041" y="635715"/>
            <a:ext cx="8180897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4388C0C-5627-4578-BC85-054ACB5D9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879" y="800392"/>
            <a:ext cx="7698523" cy="1212102"/>
          </a:xfrm>
        </p:spPr>
        <p:txBody>
          <a:bodyPr>
            <a:normAutofit/>
          </a:bodyPr>
          <a:lstStyle/>
          <a:p>
            <a:r>
              <a:rPr lang="pl-PL" sz="3500" dirty="0">
                <a:solidFill>
                  <a:srgbClr val="FFFFFF"/>
                </a:solidFill>
              </a:rPr>
              <a:t>Zestaw 14</a:t>
            </a:r>
          </a:p>
        </p:txBody>
      </p:sp>
      <p:sp>
        <p:nvSpPr>
          <p:cNvPr id="11" name="Symbol zastępczy zawartości 2">
            <a:extLst>
              <a:ext uri="{FF2B5EF4-FFF2-40B4-BE49-F238E27FC236}">
                <a16:creationId xmlns="" xmlns:a16="http://schemas.microsoft.com/office/drawing/2014/main" id="{5903040D-D04D-493D-B675-06EE440328F7}"/>
              </a:ext>
            </a:extLst>
          </p:cNvPr>
          <p:cNvSpPr txBox="1">
            <a:spLocks/>
          </p:cNvSpPr>
          <p:nvPr/>
        </p:nvSpPr>
        <p:spPr>
          <a:xfrm>
            <a:off x="839490" y="2177172"/>
            <a:ext cx="3733999" cy="44921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pl-PL" altLang="pl-PL" sz="2100" dirty="0" smtClean="0"/>
              <a:t>IV. </a:t>
            </a:r>
            <a:r>
              <a:rPr lang="pl-PL" altLang="pl-PL" sz="2100" dirty="0"/>
              <a:t>Ćwiczenia półwoleja w parach przy stole:</a:t>
            </a:r>
            <a:endParaRPr lang="pl-PL" altLang="pl-PL" sz="2100" dirty="0" smtClean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endParaRPr lang="pl-PL" altLang="pl-PL" sz="2100" dirty="0" smtClean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endParaRPr lang="pl-PL" altLang="pl-PL" sz="2100" dirty="0" smtClean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pl-PL" altLang="pl-PL" sz="2100" dirty="0"/>
              <a:t>- ćwiczenia  półwoleja forhendem po przekątnej 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endParaRPr lang="pl-PL" altLang="pl-PL" sz="2100" dirty="0" smtClean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endParaRPr lang="pl-PL" altLang="pl-PL" sz="2100" dirty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pl-PL" altLang="pl-PL" sz="2100" dirty="0"/>
              <a:t>- ćwiczenia półwoleja bekhendem po przekątnej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endParaRPr lang="pl-PL" altLang="pl-PL" sz="2100" dirty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endParaRPr lang="pl-PL" altLang="pl-PL" sz="2100" dirty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endParaRPr lang="pl-PL" altLang="pl-PL" sz="2100" dirty="0" smtClean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endParaRPr lang="pl-PL" sz="2100" dirty="0"/>
          </a:p>
        </p:txBody>
      </p:sp>
      <p:pic>
        <p:nvPicPr>
          <p:cNvPr id="13" name="Picture 2" descr="C:\Users\Asia\Desktop\do prezentacji\20210212_1730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429000"/>
            <a:ext cx="2502277" cy="3336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Asia\Desktop\do prezentacji\20210212_1730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458" y="2351704"/>
            <a:ext cx="2427734" cy="3236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6592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827B839B-9ADE-406B-8590-F1CAEDED45A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="" xmlns:a16="http://schemas.microsoft.com/office/drawing/2014/main" id="{CFE45BF0-46DB-408C-B5F7-7B11716805D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307282" y="1022350"/>
            <a:ext cx="532209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="" xmlns:a16="http://schemas.microsoft.com/office/drawing/2014/main" id="{2AEBC8F2-97B1-41B4-93F1-2D289E197FB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307282" y="837744"/>
            <a:ext cx="302419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="" xmlns:a16="http://schemas.microsoft.com/office/drawing/2014/main" id="{472E3A19-F5D5-48FC-BB9C-48C2F68F59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483495" y="640894"/>
            <a:ext cx="126206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="" xmlns:a16="http://schemas.microsoft.com/office/drawing/2014/main" id="{7A62E32F-BB65-43A8-8EB5-92346890E5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8417402" y="635716"/>
            <a:ext cx="246459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14E91B64-9FCC-451E-AFB4-A827D63293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483041" y="635715"/>
            <a:ext cx="8180897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4388C0C-5627-4578-BC85-054ACB5D9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879" y="800392"/>
            <a:ext cx="7698523" cy="1212102"/>
          </a:xfrm>
        </p:spPr>
        <p:txBody>
          <a:bodyPr>
            <a:normAutofit/>
          </a:bodyPr>
          <a:lstStyle/>
          <a:p>
            <a:r>
              <a:rPr lang="pl-PL" sz="3500" dirty="0">
                <a:solidFill>
                  <a:srgbClr val="FFFFFF"/>
                </a:solidFill>
              </a:rPr>
              <a:t>Zestaw 15</a:t>
            </a:r>
          </a:p>
        </p:txBody>
      </p:sp>
      <p:sp>
        <p:nvSpPr>
          <p:cNvPr id="11" name="Symbol zastępczy zawartości 2">
            <a:extLst>
              <a:ext uri="{FF2B5EF4-FFF2-40B4-BE49-F238E27FC236}">
                <a16:creationId xmlns="" xmlns:a16="http://schemas.microsoft.com/office/drawing/2014/main" id="{5903040D-D04D-493D-B675-06EE440328F7}"/>
              </a:ext>
            </a:extLst>
          </p:cNvPr>
          <p:cNvSpPr txBox="1">
            <a:spLocks/>
          </p:cNvSpPr>
          <p:nvPr/>
        </p:nvSpPr>
        <p:spPr>
          <a:xfrm>
            <a:off x="839490" y="2177172"/>
            <a:ext cx="3733999" cy="44921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pl-PL" altLang="pl-PL" sz="2100" dirty="0" smtClean="0"/>
              <a:t>IV. </a:t>
            </a:r>
            <a:r>
              <a:rPr lang="pl-PL" altLang="pl-PL" sz="2100" dirty="0"/>
              <a:t>Ćwiczenia półwoleja w parach przy stole:</a:t>
            </a:r>
            <a:endParaRPr lang="pl-PL" altLang="pl-PL" sz="2100" dirty="0" smtClean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endParaRPr lang="pl-PL" altLang="pl-PL" sz="2100" dirty="0" smtClean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endParaRPr lang="pl-PL" altLang="pl-PL" sz="2100" dirty="0" smtClean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pl-PL" altLang="pl-PL" sz="2100" dirty="0"/>
              <a:t>-  półwolej bekhendem  po prostej, współćwiczący wykonuje półwolej forhendem po </a:t>
            </a:r>
            <a:r>
              <a:rPr lang="pl-PL" altLang="pl-PL" sz="2100" dirty="0" smtClean="0"/>
              <a:t>prostej;</a:t>
            </a:r>
            <a:endParaRPr lang="pl-PL" altLang="pl-PL" sz="2100" dirty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endParaRPr lang="pl-PL" altLang="pl-PL" sz="2100" dirty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pl-PL" altLang="pl-PL" sz="2100" dirty="0"/>
              <a:t>-  półwolej forhendem  po prostej, współćwiczący wykonuje półwolej bekhendem po </a:t>
            </a:r>
            <a:r>
              <a:rPr lang="pl-PL" altLang="pl-PL" sz="2100" dirty="0" smtClean="0"/>
              <a:t>prostej.</a:t>
            </a:r>
            <a:endParaRPr lang="pl-PL" altLang="pl-PL" sz="2100" dirty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endParaRPr lang="pl-PL" altLang="pl-PL" sz="2100" dirty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endParaRPr lang="pl-PL" altLang="pl-PL" sz="2100" dirty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endParaRPr lang="pl-PL" altLang="pl-PL" sz="2100" dirty="0" smtClean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endParaRPr lang="pl-PL" sz="21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237" y="2543174"/>
            <a:ext cx="3851165" cy="3406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620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827B839B-9ADE-406B-8590-F1CAEDED45A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="" xmlns:a16="http://schemas.microsoft.com/office/drawing/2014/main" id="{CFE45BF0-46DB-408C-B5F7-7B11716805D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307282" y="1022350"/>
            <a:ext cx="532209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="" xmlns:a16="http://schemas.microsoft.com/office/drawing/2014/main" id="{2AEBC8F2-97B1-41B4-93F1-2D289E197FB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307282" y="837744"/>
            <a:ext cx="302419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="" xmlns:a16="http://schemas.microsoft.com/office/drawing/2014/main" id="{472E3A19-F5D5-48FC-BB9C-48C2F68F59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483495" y="640894"/>
            <a:ext cx="126206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="" xmlns:a16="http://schemas.microsoft.com/office/drawing/2014/main" id="{7A62E32F-BB65-43A8-8EB5-92346890E5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8417402" y="635716"/>
            <a:ext cx="246459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14E91B64-9FCC-451E-AFB4-A827D63293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483041" y="635715"/>
            <a:ext cx="8180897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4388C0C-5627-4578-BC85-054ACB5D9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879" y="800392"/>
            <a:ext cx="7698523" cy="1212102"/>
          </a:xfrm>
        </p:spPr>
        <p:txBody>
          <a:bodyPr>
            <a:normAutofit/>
          </a:bodyPr>
          <a:lstStyle/>
          <a:p>
            <a:r>
              <a:rPr lang="pl-PL" sz="3500" dirty="0">
                <a:solidFill>
                  <a:srgbClr val="FFFFFF"/>
                </a:solidFill>
              </a:rPr>
              <a:t>Zestaw </a:t>
            </a:r>
            <a:r>
              <a:rPr lang="pl-PL" sz="3500" dirty="0" smtClean="0">
                <a:solidFill>
                  <a:srgbClr val="FFFFFF"/>
                </a:solidFill>
              </a:rPr>
              <a:t>16</a:t>
            </a:r>
            <a:endParaRPr lang="pl-PL" sz="3500" dirty="0">
              <a:solidFill>
                <a:srgbClr val="FFFFFF"/>
              </a:solidFill>
            </a:endParaRPr>
          </a:p>
        </p:txBody>
      </p:sp>
      <p:sp>
        <p:nvSpPr>
          <p:cNvPr id="9" name="Symbol zastępczy zawartości 2">
            <a:extLst>
              <a:ext uri="{FF2B5EF4-FFF2-40B4-BE49-F238E27FC236}">
                <a16:creationId xmlns="" xmlns:a16="http://schemas.microsoft.com/office/drawing/2014/main" id="{5903040D-D04D-493D-B675-06EE440328F7}"/>
              </a:ext>
            </a:extLst>
          </p:cNvPr>
          <p:cNvSpPr txBox="1">
            <a:spLocks/>
          </p:cNvSpPr>
          <p:nvPr/>
        </p:nvSpPr>
        <p:spPr>
          <a:xfrm>
            <a:off x="839490" y="2177172"/>
            <a:ext cx="7577912" cy="40601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pl-PL" altLang="pl-PL" sz="2100" dirty="0" smtClean="0"/>
              <a:t>IV. </a:t>
            </a:r>
            <a:r>
              <a:rPr lang="pl-PL" altLang="pl-PL" sz="2100" dirty="0"/>
              <a:t>Ćwiczenia półwoleja w parach przy stole:</a:t>
            </a:r>
            <a:endParaRPr lang="pl-PL" altLang="pl-PL" sz="2100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buFontTx/>
              <a:buChar char="-"/>
            </a:pPr>
            <a:r>
              <a:rPr lang="pl-PL" altLang="pl-PL" sz="2100" dirty="0" smtClean="0"/>
              <a:t>półwolej </a:t>
            </a:r>
            <a:r>
              <a:rPr lang="pl-PL" altLang="pl-PL" sz="2100" dirty="0"/>
              <a:t>forhend i bekhend po całym </a:t>
            </a:r>
            <a:r>
              <a:rPr lang="pl-PL" altLang="pl-PL" sz="2100" dirty="0" smtClean="0"/>
              <a:t>stole;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Tx/>
              <a:buChar char="-"/>
            </a:pPr>
            <a:endParaRPr lang="pl-PL" altLang="pl-PL" sz="2100" dirty="0"/>
          </a:p>
          <a:p>
            <a:pPr fontAlgn="auto">
              <a:lnSpc>
                <a:spcPct val="90000"/>
              </a:lnSpc>
              <a:spcAft>
                <a:spcPts val="0"/>
              </a:spcAft>
              <a:buFontTx/>
              <a:buChar char="-"/>
            </a:pPr>
            <a:r>
              <a:rPr lang="pl-PL" altLang="pl-PL" sz="2100" dirty="0"/>
              <a:t>koperta -  jeden z ćwiczących wykonuje na przemian półwolej forhend i bekhend po przekątnej współćwiczący wykonuje półwolej forhend i bekhend po </a:t>
            </a:r>
            <a:r>
              <a:rPr lang="pl-PL" altLang="pl-PL" sz="2100" dirty="0" smtClean="0"/>
              <a:t>prostej. Schemat: </a:t>
            </a:r>
            <a:endParaRPr lang="pl-PL" altLang="pl-PL" sz="2100" dirty="0"/>
          </a:p>
          <a:p>
            <a:pPr fontAlgn="auto">
              <a:lnSpc>
                <a:spcPct val="90000"/>
              </a:lnSpc>
              <a:spcAft>
                <a:spcPts val="0"/>
              </a:spcAft>
              <a:buFontTx/>
              <a:buChar char="-"/>
            </a:pPr>
            <a:endParaRPr lang="pl-PL" altLang="pl-PL" sz="2100" dirty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endParaRPr lang="pl-PL" altLang="pl-PL" sz="2100" dirty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endParaRPr lang="pl-PL" altLang="pl-PL" sz="2100" dirty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endParaRPr lang="pl-PL" altLang="pl-PL" sz="2100" dirty="0" smtClean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endParaRPr lang="pl-PL" sz="2100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038" y="4171796"/>
            <a:ext cx="7344816" cy="2636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421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827B839B-9ADE-406B-8590-F1CAEDED45A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="" xmlns:a16="http://schemas.microsoft.com/office/drawing/2014/main" id="{CFE45BF0-46DB-408C-B5F7-7B11716805D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307282" y="1022350"/>
            <a:ext cx="532209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="" xmlns:a16="http://schemas.microsoft.com/office/drawing/2014/main" id="{2AEBC8F2-97B1-41B4-93F1-2D289E197FB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307282" y="837744"/>
            <a:ext cx="302419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="" xmlns:a16="http://schemas.microsoft.com/office/drawing/2014/main" id="{472E3A19-F5D5-48FC-BB9C-48C2F68F59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483495" y="640894"/>
            <a:ext cx="126206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="" xmlns:a16="http://schemas.microsoft.com/office/drawing/2014/main" id="{7A62E32F-BB65-43A8-8EB5-92346890E5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8417402" y="635716"/>
            <a:ext cx="246459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14E91B64-9FCC-451E-AFB4-A827D63293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483041" y="635715"/>
            <a:ext cx="8180897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4388C0C-5627-4578-BC85-054ACB5D9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879" y="800392"/>
            <a:ext cx="7698523" cy="1212102"/>
          </a:xfrm>
        </p:spPr>
        <p:txBody>
          <a:bodyPr>
            <a:normAutofit/>
          </a:bodyPr>
          <a:lstStyle/>
          <a:p>
            <a:r>
              <a:rPr lang="pl-PL" sz="3500" dirty="0">
                <a:solidFill>
                  <a:srgbClr val="FFFFFF"/>
                </a:solidFill>
              </a:rPr>
              <a:t>Zestaw </a:t>
            </a:r>
            <a:r>
              <a:rPr lang="pl-PL" sz="3500" dirty="0" smtClean="0">
                <a:solidFill>
                  <a:srgbClr val="FFFFFF"/>
                </a:solidFill>
              </a:rPr>
              <a:t>17</a:t>
            </a:r>
            <a:endParaRPr lang="pl-PL" sz="3500" dirty="0">
              <a:solidFill>
                <a:srgbClr val="FFFFFF"/>
              </a:solidFill>
            </a:endParaRPr>
          </a:p>
        </p:txBody>
      </p:sp>
      <p:sp>
        <p:nvSpPr>
          <p:cNvPr id="9" name="Symbol zastępczy zawartości 2">
            <a:extLst>
              <a:ext uri="{FF2B5EF4-FFF2-40B4-BE49-F238E27FC236}">
                <a16:creationId xmlns="" xmlns:a16="http://schemas.microsoft.com/office/drawing/2014/main" id="{5903040D-D04D-493D-B675-06EE440328F7}"/>
              </a:ext>
            </a:extLst>
          </p:cNvPr>
          <p:cNvSpPr txBox="1">
            <a:spLocks/>
          </p:cNvSpPr>
          <p:nvPr/>
        </p:nvSpPr>
        <p:spPr>
          <a:xfrm>
            <a:off x="839490" y="2177172"/>
            <a:ext cx="3733999" cy="44921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pl-PL" altLang="pl-PL" sz="2100" dirty="0" smtClean="0"/>
              <a:t>V</a:t>
            </a:r>
            <a:r>
              <a:rPr lang="pl-PL" altLang="pl-PL" sz="2100" dirty="0"/>
              <a:t>. Ćwiczenia </a:t>
            </a:r>
            <a:r>
              <a:rPr lang="pl-PL" altLang="pl-PL" sz="2100" dirty="0" err="1"/>
              <a:t>topspina</a:t>
            </a:r>
            <a:r>
              <a:rPr lang="pl-PL" altLang="pl-PL" sz="2100" dirty="0"/>
              <a:t> forhendem i bekhendem oraz blokowanie </a:t>
            </a:r>
            <a:r>
              <a:rPr lang="pl-PL" altLang="pl-PL" sz="2100" dirty="0" err="1" smtClean="0"/>
              <a:t>topspina</a:t>
            </a:r>
            <a:r>
              <a:rPr lang="pl-PL" altLang="pl-PL" sz="2100" dirty="0" smtClean="0"/>
              <a:t> przy stole: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endParaRPr lang="pl-PL" altLang="pl-PL" sz="2100" dirty="0" smtClean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pl-PL" altLang="pl-PL" sz="2100" dirty="0"/>
              <a:t>- </a:t>
            </a:r>
            <a:r>
              <a:rPr lang="pl-PL" altLang="pl-PL" sz="2100" dirty="0" err="1"/>
              <a:t>topspnin</a:t>
            </a:r>
            <a:r>
              <a:rPr lang="pl-PL" altLang="pl-PL" sz="2100" dirty="0"/>
              <a:t> forhend po przekątnej współćwiczący blokuje </a:t>
            </a:r>
            <a:r>
              <a:rPr lang="pl-PL" altLang="pl-PL" sz="2100" dirty="0" smtClean="0"/>
              <a:t>forhendem;</a:t>
            </a:r>
            <a:endParaRPr lang="pl-PL" altLang="pl-PL" sz="2100" dirty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endParaRPr lang="pl-PL" altLang="pl-PL" sz="2100" dirty="0" smtClean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endParaRPr lang="pl-PL" altLang="pl-PL" sz="2100" dirty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pl-PL" altLang="pl-PL" sz="2100" dirty="0"/>
              <a:t>- </a:t>
            </a:r>
            <a:r>
              <a:rPr lang="pl-PL" altLang="pl-PL" sz="2100" dirty="0" err="1"/>
              <a:t>topspin</a:t>
            </a:r>
            <a:r>
              <a:rPr lang="pl-PL" altLang="pl-PL" sz="2100" dirty="0"/>
              <a:t> forhend  po prostej współćwiczący blokuje </a:t>
            </a:r>
            <a:r>
              <a:rPr lang="pl-PL" altLang="pl-PL" sz="2100" dirty="0" smtClean="0"/>
              <a:t>bekhendem.</a:t>
            </a:r>
            <a:endParaRPr lang="pl-PL" altLang="pl-PL" sz="2100" dirty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endParaRPr lang="pl-PL" altLang="pl-PL" sz="2100" dirty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endParaRPr lang="pl-PL" altLang="pl-PL" sz="2100" dirty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endParaRPr lang="pl-PL" altLang="pl-PL" sz="2100" dirty="0" smtClean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endParaRPr lang="pl-PL" sz="2100" dirty="0"/>
          </a:p>
        </p:txBody>
      </p:sp>
      <p:pic>
        <p:nvPicPr>
          <p:cNvPr id="11" name="Picture 3" descr="C:\Users\Asia\Desktop\do prezentacji\20210212_1735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963582" y="2829088"/>
            <a:ext cx="4234014" cy="3175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803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827B839B-9ADE-406B-8590-F1CAEDED45A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="" xmlns:a16="http://schemas.microsoft.com/office/drawing/2014/main" id="{CFE45BF0-46DB-408C-B5F7-7B11716805D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307282" y="1022350"/>
            <a:ext cx="532209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="" xmlns:a16="http://schemas.microsoft.com/office/drawing/2014/main" id="{2AEBC8F2-97B1-41B4-93F1-2D289E197FB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307282" y="837744"/>
            <a:ext cx="302419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="" xmlns:a16="http://schemas.microsoft.com/office/drawing/2014/main" id="{472E3A19-F5D5-48FC-BB9C-48C2F68F59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483495" y="640894"/>
            <a:ext cx="126206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="" xmlns:a16="http://schemas.microsoft.com/office/drawing/2014/main" id="{7A62E32F-BB65-43A8-8EB5-92346890E5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8417402" y="635716"/>
            <a:ext cx="246459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14E91B64-9FCC-451E-AFB4-A827D63293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483041" y="635715"/>
            <a:ext cx="8180897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4388C0C-5627-4578-BC85-054ACB5D9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879" y="800392"/>
            <a:ext cx="7698523" cy="1212102"/>
          </a:xfrm>
        </p:spPr>
        <p:txBody>
          <a:bodyPr>
            <a:normAutofit/>
          </a:bodyPr>
          <a:lstStyle/>
          <a:p>
            <a:r>
              <a:rPr lang="pl-PL" sz="3500" dirty="0">
                <a:solidFill>
                  <a:srgbClr val="FFFFFF"/>
                </a:solidFill>
              </a:rPr>
              <a:t>Zestaw </a:t>
            </a:r>
            <a:r>
              <a:rPr lang="pl-PL" sz="3500" dirty="0" smtClean="0">
                <a:solidFill>
                  <a:srgbClr val="FFFFFF"/>
                </a:solidFill>
              </a:rPr>
              <a:t>18</a:t>
            </a:r>
            <a:endParaRPr lang="pl-PL" sz="3500" dirty="0">
              <a:solidFill>
                <a:srgbClr val="FFFFFF"/>
              </a:solidFill>
            </a:endParaRPr>
          </a:p>
        </p:txBody>
      </p:sp>
      <p:sp>
        <p:nvSpPr>
          <p:cNvPr id="9" name="Symbol zastępczy zawartości 2">
            <a:extLst>
              <a:ext uri="{FF2B5EF4-FFF2-40B4-BE49-F238E27FC236}">
                <a16:creationId xmlns="" xmlns:a16="http://schemas.microsoft.com/office/drawing/2014/main" id="{5903040D-D04D-493D-B675-06EE440328F7}"/>
              </a:ext>
            </a:extLst>
          </p:cNvPr>
          <p:cNvSpPr txBox="1">
            <a:spLocks/>
          </p:cNvSpPr>
          <p:nvPr/>
        </p:nvSpPr>
        <p:spPr>
          <a:xfrm>
            <a:off x="839490" y="2177172"/>
            <a:ext cx="3733999" cy="468082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pl-PL" altLang="pl-PL" sz="2100" dirty="0" smtClean="0"/>
              <a:t>V</a:t>
            </a:r>
            <a:r>
              <a:rPr lang="pl-PL" altLang="pl-PL" sz="2100" dirty="0"/>
              <a:t>. Ćwiczenia </a:t>
            </a:r>
            <a:r>
              <a:rPr lang="pl-PL" altLang="pl-PL" sz="2100" dirty="0" err="1"/>
              <a:t>topspina</a:t>
            </a:r>
            <a:r>
              <a:rPr lang="pl-PL" altLang="pl-PL" sz="2100" dirty="0"/>
              <a:t> forhendem i bekhendem oraz blokowanie </a:t>
            </a:r>
            <a:r>
              <a:rPr lang="pl-PL" altLang="pl-PL" sz="2100" dirty="0" err="1" smtClean="0"/>
              <a:t>topspina</a:t>
            </a:r>
            <a:r>
              <a:rPr lang="pl-PL" altLang="pl-PL" sz="2100" dirty="0" smtClean="0"/>
              <a:t> przy stole: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endParaRPr lang="pl-PL" altLang="pl-PL" sz="2100" dirty="0" smtClean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pl-PL" altLang="pl-PL" sz="2100" dirty="0"/>
              <a:t>- </a:t>
            </a:r>
            <a:r>
              <a:rPr lang="pl-PL" altLang="pl-PL" sz="2100" dirty="0" err="1"/>
              <a:t>topspnin</a:t>
            </a:r>
            <a:r>
              <a:rPr lang="pl-PL" altLang="pl-PL" sz="2100" dirty="0"/>
              <a:t> bekhend po przekątnej współćwiczący blokuje </a:t>
            </a:r>
            <a:r>
              <a:rPr lang="pl-PL" altLang="pl-PL" sz="2100" dirty="0" smtClean="0"/>
              <a:t>bekhendem;</a:t>
            </a:r>
            <a:endParaRPr lang="pl-PL" altLang="pl-PL" sz="2100" dirty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endParaRPr lang="pl-PL" altLang="pl-PL" sz="2100" dirty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pl-PL" altLang="pl-PL" sz="2100" dirty="0"/>
              <a:t>- </a:t>
            </a:r>
            <a:r>
              <a:rPr lang="pl-PL" altLang="pl-PL" sz="2100" dirty="0" err="1"/>
              <a:t>topspnin</a:t>
            </a:r>
            <a:r>
              <a:rPr lang="pl-PL" altLang="pl-PL" sz="2100" dirty="0"/>
              <a:t> bekhend po prostej współćwiczący blokuje </a:t>
            </a:r>
            <a:r>
              <a:rPr lang="pl-PL" altLang="pl-PL" sz="2100" dirty="0" smtClean="0"/>
              <a:t>forhendem;</a:t>
            </a:r>
            <a:endParaRPr lang="pl-PL" altLang="pl-PL" sz="2100" dirty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endParaRPr lang="pl-PL" altLang="pl-PL" sz="2100" dirty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pl-PL" altLang="pl-PL" sz="2100" dirty="0"/>
              <a:t>- </a:t>
            </a:r>
            <a:r>
              <a:rPr lang="pl-PL" altLang="pl-PL" sz="2100" dirty="0" err="1"/>
              <a:t>topspnin</a:t>
            </a:r>
            <a:r>
              <a:rPr lang="pl-PL" altLang="pl-PL" sz="2100" dirty="0"/>
              <a:t> </a:t>
            </a:r>
            <a:r>
              <a:rPr lang="pl-PL" altLang="pl-PL" sz="2100" dirty="0" err="1"/>
              <a:t>naprzemian</a:t>
            </a:r>
            <a:r>
              <a:rPr lang="pl-PL" altLang="pl-PL" sz="2100" dirty="0"/>
              <a:t> forhend i bekhend po przekątnej współćwiczący blokuje po </a:t>
            </a:r>
            <a:r>
              <a:rPr lang="pl-PL" altLang="pl-PL" sz="2100" dirty="0" smtClean="0"/>
              <a:t>prostej.</a:t>
            </a:r>
            <a:endParaRPr lang="pl-PL" altLang="pl-PL" sz="2100" dirty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endParaRPr lang="pl-PL" altLang="pl-PL" sz="2100" dirty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endParaRPr lang="pl-PL" altLang="pl-PL" sz="2100" dirty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endParaRPr lang="pl-PL" altLang="pl-PL" sz="2100" dirty="0" smtClean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endParaRPr lang="pl-PL" sz="21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437" y="2577626"/>
            <a:ext cx="2684965" cy="311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540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827B839B-9ADE-406B-8590-F1CAEDED45A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15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728</TotalTime>
  <Words>324</Words>
  <Application>Microsoft Office PowerPoint</Application>
  <PresentationFormat>Pokaz na ekranie (4:3)</PresentationFormat>
  <Paragraphs>87</Paragraphs>
  <Slides>11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2" baseType="lpstr">
      <vt:lpstr>Motyw pakietu Office</vt:lpstr>
      <vt:lpstr>Prezentacja programu PowerPoint</vt:lpstr>
      <vt:lpstr> Zestaw 10   </vt:lpstr>
      <vt:lpstr> Zestaw 11   </vt:lpstr>
      <vt:lpstr>Zestaw 12</vt:lpstr>
      <vt:lpstr>Zestaw 13</vt:lpstr>
      <vt:lpstr>Zestaw 14</vt:lpstr>
      <vt:lpstr>Zestaw 15</vt:lpstr>
      <vt:lpstr>Zestaw 16</vt:lpstr>
      <vt:lpstr>Zestaw 17</vt:lpstr>
      <vt:lpstr>Zestaw 18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Koszykówka</dc:title>
  <dc:creator>Marzena Jurgielewicz-Urniaż</dc:creator>
  <cp:lastModifiedBy>Asia</cp:lastModifiedBy>
  <cp:revision>42</cp:revision>
  <dcterms:created xsi:type="dcterms:W3CDTF">2021-01-31T17:25:16Z</dcterms:created>
  <dcterms:modified xsi:type="dcterms:W3CDTF">2021-02-17T19:42:48Z</dcterms:modified>
</cp:coreProperties>
</file>