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9" r:id="rId3"/>
    <p:sldId id="258" r:id="rId4"/>
    <p:sldId id="272" r:id="rId5"/>
    <p:sldId id="261" r:id="rId6"/>
    <p:sldId id="271" r:id="rId7"/>
    <p:sldId id="262" r:id="rId8"/>
    <p:sldId id="263" r:id="rId9"/>
    <p:sldId id="260" r:id="rId10"/>
    <p:sldId id="266" r:id="rId11"/>
    <p:sldId id="264" r:id="rId12"/>
    <p:sldId id="270" r:id="rId13"/>
    <p:sldId id="268" r:id="rId14"/>
    <p:sldId id="274" r:id="rId15"/>
    <p:sldId id="273" r:id="rId16"/>
    <p:sldId id="275" r:id="rId17"/>
    <p:sldId id="277" r:id="rId18"/>
    <p:sldId id="276" r:id="rId19"/>
    <p:sldId id="278" r:id="rId20"/>
    <p:sldId id="279" r:id="rId21"/>
    <p:sldId id="281" r:id="rId22"/>
    <p:sldId id="280" r:id="rId23"/>
    <p:sldId id="282" r:id="rId24"/>
    <p:sldId id="283" r:id="rId25"/>
    <p:sldId id="284" r:id="rId26"/>
    <p:sldId id="285" r:id="rId27"/>
    <p:sldId id="286" r:id="rId28"/>
    <p:sldId id="269" r:id="rId29"/>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0" d="100"/>
          <a:sy n="50" d="100"/>
        </p:scale>
        <p:origin x="-1872" y="-4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pl-PL" smtClean="0"/>
              <a:t>Kliknij, aby edytować styl</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en-US" dirty="0"/>
          </a:p>
        </p:txBody>
      </p:sp>
      <p:sp>
        <p:nvSpPr>
          <p:cNvPr id="7" name="Date Placeholder 6"/>
          <p:cNvSpPr>
            <a:spLocks noGrp="1"/>
          </p:cNvSpPr>
          <p:nvPr>
            <p:ph type="dt" sz="half" idx="10"/>
          </p:nvPr>
        </p:nvSpPr>
        <p:spPr/>
        <p:txBody>
          <a:bodyPr/>
          <a:lstStyle/>
          <a:p>
            <a:fld id="{2336250D-C998-4C47-B667-DD895F8EF518}" type="datetimeFigureOut">
              <a:rPr lang="pl-PL" smtClean="0"/>
              <a:t>2021-02-16</a:t>
            </a:fld>
            <a:endParaRPr lang="pl-PL"/>
          </a:p>
        </p:txBody>
      </p:sp>
      <p:sp>
        <p:nvSpPr>
          <p:cNvPr id="8" name="Slide Number Placeholder 7"/>
          <p:cNvSpPr>
            <a:spLocks noGrp="1"/>
          </p:cNvSpPr>
          <p:nvPr>
            <p:ph type="sldNum" sz="quarter" idx="11"/>
          </p:nvPr>
        </p:nvSpPr>
        <p:spPr/>
        <p:txBody>
          <a:bodyPr/>
          <a:lstStyle/>
          <a:p>
            <a:fld id="{8F2C4192-E29B-49AE-BEAD-4D9F873100CF}" type="slidenum">
              <a:rPr lang="pl-PL" smtClean="0"/>
              <a:t>‹#›</a:t>
            </a:fld>
            <a:endParaRPr lang="pl-PL"/>
          </a:p>
        </p:txBody>
      </p:sp>
      <p:sp>
        <p:nvSpPr>
          <p:cNvPr id="9" name="Footer Placeholder 8"/>
          <p:cNvSpPr>
            <a:spLocks noGrp="1"/>
          </p:cNvSpPr>
          <p:nvPr>
            <p:ph type="ftr" sz="quarter" idx="12"/>
          </p:nvPr>
        </p:nvSpPr>
        <p:spPr/>
        <p:txBody>
          <a:bodyPr/>
          <a:lstStyle/>
          <a:p>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4" name="Date Placeholder 3"/>
          <p:cNvSpPr>
            <a:spLocks noGrp="1"/>
          </p:cNvSpPr>
          <p:nvPr>
            <p:ph type="dt" sz="half" idx="10"/>
          </p:nvPr>
        </p:nvSpPr>
        <p:spPr/>
        <p:txBody>
          <a:bodyPr/>
          <a:lstStyle/>
          <a:p>
            <a:fld id="{2336250D-C998-4C47-B667-DD895F8EF518}" type="datetimeFigureOut">
              <a:rPr lang="pl-PL" smtClean="0"/>
              <a:t>2021-02-16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pl-PL" smtClean="0"/>
              <a:t>Kliknij, aby edytować styl</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Date Placeholder 3"/>
          <p:cNvSpPr>
            <a:spLocks noGrp="1"/>
          </p:cNvSpPr>
          <p:nvPr>
            <p:ph type="dt" sz="half" idx="10"/>
          </p:nvPr>
        </p:nvSpPr>
        <p:spPr/>
        <p:txBody>
          <a:bodyPr/>
          <a:lstStyle/>
          <a:p>
            <a:fld id="{2336250D-C998-4C47-B667-DD895F8EF518}" type="datetimeFigureOut">
              <a:rPr lang="pl-PL" smtClean="0"/>
              <a:t>2021-02-16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F2C4192-E29B-49AE-BEAD-4D9F873100CF}" type="slidenum">
              <a:rPr lang="pl-PL" smtClean="0"/>
              <a:t>‹#›</a:t>
            </a:fld>
            <a:endParaRPr lang="pl-PL"/>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5" name="Date Placeholder 4"/>
          <p:cNvSpPr>
            <a:spLocks noGrp="1"/>
          </p:cNvSpPr>
          <p:nvPr>
            <p:ph type="dt" sz="half" idx="10"/>
          </p:nvPr>
        </p:nvSpPr>
        <p:spPr/>
        <p:txBody>
          <a:bodyPr/>
          <a:lstStyle/>
          <a:p>
            <a:fld id="{2336250D-C998-4C47-B667-DD895F8EF518}" type="datetimeFigureOut">
              <a:rPr lang="pl-PL" smtClean="0"/>
              <a:t>2021-02-16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F2C4192-E29B-49AE-BEAD-4D9F873100CF}" type="slidenum">
              <a:rPr lang="pl-PL" smtClean="0"/>
              <a:t>‹#›</a:t>
            </a:fld>
            <a:endParaRPr lang="pl-PL"/>
          </a:p>
        </p:txBody>
      </p:sp>
      <p:sp>
        <p:nvSpPr>
          <p:cNvPr id="9" name="Content Placeholder 8"/>
          <p:cNvSpPr>
            <a:spLocks noGrp="1"/>
          </p:cNvSpPr>
          <p:nvPr>
            <p:ph sz="quarter" idx="13"/>
          </p:nvPr>
        </p:nvSpPr>
        <p:spPr>
          <a:xfrm>
            <a:off x="365760" y="1600200"/>
            <a:ext cx="4041648" cy="4526280"/>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l-PL" smtClean="0"/>
              <a:t>Kliknij, aby edytować styl</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7" name="Date Placeholder 6"/>
          <p:cNvSpPr>
            <a:spLocks noGrp="1"/>
          </p:cNvSpPr>
          <p:nvPr>
            <p:ph type="dt" sz="half" idx="10"/>
          </p:nvPr>
        </p:nvSpPr>
        <p:spPr/>
        <p:txBody>
          <a:bodyPr/>
          <a:lstStyle/>
          <a:p>
            <a:fld id="{2336250D-C998-4C47-B667-DD895F8EF518}" type="datetimeFigureOut">
              <a:rPr lang="pl-PL" smtClean="0"/>
              <a:t>2021-02-16</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8F2C4192-E29B-49AE-BEAD-4D9F873100CF}" type="slidenum">
              <a:rPr lang="pl-PL" smtClean="0"/>
              <a:t>‹#›</a:t>
            </a:fld>
            <a:endParaRPr lang="pl-PL"/>
          </a:p>
        </p:txBody>
      </p:sp>
      <p:sp>
        <p:nvSpPr>
          <p:cNvPr id="11" name="Content Placeholder 10"/>
          <p:cNvSpPr>
            <a:spLocks noGrp="1"/>
          </p:cNvSpPr>
          <p:nvPr>
            <p:ph sz="quarter" idx="13"/>
          </p:nvPr>
        </p:nvSpPr>
        <p:spPr>
          <a:xfrm>
            <a:off x="457200" y="2212848"/>
            <a:ext cx="4041648" cy="3913632"/>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2336250D-C998-4C47-B667-DD895F8EF518}" type="datetimeFigureOut">
              <a:rPr lang="pl-PL" smtClean="0"/>
              <a:t>2021-02-16</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36250D-C998-4C47-B667-DD895F8EF518}" type="datetimeFigureOut">
              <a:rPr lang="pl-PL" smtClean="0"/>
              <a:t>2021-02-16</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pl-PL" smtClean="0"/>
              <a:t>Kliknij, aby edytować styl</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336250D-C998-4C47-B667-DD895F8EF518}" type="datetimeFigureOut">
              <a:rPr lang="pl-PL" smtClean="0"/>
              <a:t>2021-02-16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pl-PL" smtClean="0"/>
              <a:t>Kliknij, aby edytować styl</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Date Placeholder 4"/>
          <p:cNvSpPr>
            <a:spLocks noGrp="1"/>
          </p:cNvSpPr>
          <p:nvPr>
            <p:ph type="dt" sz="half" idx="10"/>
          </p:nvPr>
        </p:nvSpPr>
        <p:spPr/>
        <p:txBody>
          <a:bodyPr/>
          <a:lstStyle/>
          <a:p>
            <a:fld id="{2336250D-C998-4C47-B667-DD895F8EF518}" type="datetimeFigureOut">
              <a:rPr lang="pl-PL" smtClean="0"/>
              <a:t>2021-02-16</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336250D-C998-4C47-B667-DD895F8EF518}" type="datetimeFigureOut">
              <a:rPr lang="pl-PL" smtClean="0"/>
              <a:t>2021-02-16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10"/>
          </p:nvPr>
        </p:nvSpPr>
        <p:spPr/>
        <p:txBody>
          <a:bodyPr/>
          <a:lstStyle/>
          <a:p>
            <a:fld id="{2336250D-C998-4C47-B667-DD895F8EF518}" type="datetimeFigureOut">
              <a:rPr lang="pl-PL" smtClean="0"/>
              <a:t>2021-02-16</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8F2C4192-E29B-49AE-BEAD-4D9F873100CF}" type="slidenum">
              <a:rPr lang="pl-PL" smtClean="0"/>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500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pl-PL" smtClean="0"/>
              <a:t>Kliknij, aby edytować styl</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2336250D-C998-4C47-B667-DD895F8EF518}" type="datetimeFigureOut">
              <a:rPr lang="pl-PL" smtClean="0"/>
              <a:t>2021-02-16</a:t>
            </a:fld>
            <a:endParaRPr lang="pl-PL"/>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pl-PL"/>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8F2C4192-E29B-49AE-BEAD-4D9F873100CF}" type="slidenum">
              <a:rPr lang="pl-PL" smtClean="0"/>
              <a:t>‹#›</a:t>
            </a:fld>
            <a:endParaRPr lang="pl-PL"/>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lstStyle/>
          <a:p>
            <a:r>
              <a:rPr lang="pl-PL" b="1" dirty="0" smtClean="0">
                <a:solidFill>
                  <a:schemeClr val="accent1">
                    <a:lumMod val="50000"/>
                  </a:schemeClr>
                </a:solidFill>
              </a:rPr>
              <a:t>TENIS </a:t>
            </a:r>
            <a:br>
              <a:rPr lang="pl-PL" b="1" dirty="0" smtClean="0">
                <a:solidFill>
                  <a:schemeClr val="accent1">
                    <a:lumMod val="50000"/>
                  </a:schemeClr>
                </a:solidFill>
              </a:rPr>
            </a:br>
            <a:r>
              <a:rPr lang="pl-PL" b="1" dirty="0" smtClean="0">
                <a:solidFill>
                  <a:schemeClr val="accent1">
                    <a:lumMod val="50000"/>
                  </a:schemeClr>
                </a:solidFill>
              </a:rPr>
              <a:t>STOŁOWY</a:t>
            </a:r>
            <a:endParaRPr lang="pl-PL" b="1" dirty="0">
              <a:solidFill>
                <a:schemeClr val="accent1">
                  <a:lumMod val="50000"/>
                </a:schemeClr>
              </a:solidFill>
            </a:endParaRPr>
          </a:p>
        </p:txBody>
      </p:sp>
      <p:sp>
        <p:nvSpPr>
          <p:cNvPr id="3" name="Podtytuł 2"/>
          <p:cNvSpPr>
            <a:spLocks noGrp="1"/>
          </p:cNvSpPr>
          <p:nvPr>
            <p:ph type="subTitle" idx="1"/>
          </p:nvPr>
        </p:nvSpPr>
        <p:spPr/>
        <p:txBody>
          <a:bodyPr/>
          <a:lstStyle/>
          <a:p>
            <a:endParaRPr lang="pl-PL"/>
          </a:p>
        </p:txBody>
      </p:sp>
    </p:spTree>
    <p:extLst>
      <p:ext uri="{BB962C8B-B14F-4D97-AF65-F5344CB8AC3E}">
        <p14:creationId xmlns:p14="http://schemas.microsoft.com/office/powerpoint/2010/main" val="36949402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315416"/>
            <a:ext cx="8229600" cy="1916832"/>
          </a:xfrm>
        </p:spPr>
        <p:txBody>
          <a:bodyPr/>
          <a:lstStyle/>
          <a:p>
            <a:r>
              <a:rPr lang="pl-PL" sz="3500" b="1" dirty="0">
                <a:solidFill>
                  <a:schemeClr val="accent1">
                    <a:lumMod val="50000"/>
                  </a:schemeClr>
                </a:solidFill>
              </a:rPr>
              <a:t>ABC tenisa stołowego dla studenta Uniwersytetu Warmińsko-Mazurskiego</a:t>
            </a:r>
          </a:p>
        </p:txBody>
      </p:sp>
      <p:sp>
        <p:nvSpPr>
          <p:cNvPr id="3" name="Symbol zastępczy zawartości 2"/>
          <p:cNvSpPr>
            <a:spLocks noGrp="1"/>
          </p:cNvSpPr>
          <p:nvPr>
            <p:ph idx="1"/>
          </p:nvPr>
        </p:nvSpPr>
        <p:spPr>
          <a:xfrm>
            <a:off x="467544" y="1772816"/>
            <a:ext cx="8229600" cy="4525963"/>
          </a:xfrm>
        </p:spPr>
        <p:txBody>
          <a:bodyPr>
            <a:normAutofit fontScale="85000" lnSpcReduction="10000"/>
          </a:bodyPr>
          <a:lstStyle/>
          <a:p>
            <a:pPr marL="0" indent="0" algn="just">
              <a:buNone/>
            </a:pPr>
            <a:r>
              <a:rPr lang="pl-PL" b="1" dirty="0">
                <a:solidFill>
                  <a:schemeClr val="tx1">
                    <a:lumMod val="95000"/>
                    <a:lumOff val="5000"/>
                  </a:schemeClr>
                </a:solidFill>
              </a:rPr>
              <a:t>Tenis stołowy jest sportem tanim i dostępnym dla każdego człowieka. Wymagany jest tani i prosty sprzęt  taki jak stół, siatka, piłeczka i partner do grania. Stół ma niewielkie wymiary i można go ustawić na przykład w pomieszczeniu gospodarczym lub w garażu. Tenis stołowy jest sportem na całe życie. Można go uprawiać w różnym wieku i o różnym poziomie sprawności. Osoby na wózku inwalidzkim mogą go tak samo uprawiać, jak osoby stojące. Może być uprawiany jako gra rekreacyjna, sport wyczynowy i sport zawodowy. To sport olimpijski i paraolimpijski. Tenis stołowy doskonali szybkość, moc i antycypację. Jest to najszybszy sport, gdzie po mocnym uderzeniu piłka leci z prędkością około 100 km/godzinę i ma być odebrana na przestrzeni 2-6 metrów. Czas między uderzeniami wynosi około 0.3-0.5 sekundy. Tenis stołowy jest grą rotacji. Mała i lekka piłka może się obracać 150 razy na sekundę. Proponujemy zapoznanie się z tą dyscypliną sportu.</a:t>
            </a:r>
          </a:p>
          <a:p>
            <a:endParaRPr lang="pl-PL" dirty="0"/>
          </a:p>
        </p:txBody>
      </p:sp>
    </p:spTree>
    <p:extLst>
      <p:ext uri="{BB962C8B-B14F-4D97-AF65-F5344CB8AC3E}">
        <p14:creationId xmlns:p14="http://schemas.microsoft.com/office/powerpoint/2010/main" val="12448504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171400"/>
            <a:ext cx="8229600" cy="1600200"/>
          </a:xfrm>
        </p:spPr>
        <p:txBody>
          <a:bodyPr/>
          <a:lstStyle/>
          <a:p>
            <a:r>
              <a:rPr lang="pl-PL" b="1" dirty="0">
                <a:solidFill>
                  <a:schemeClr val="accent1">
                    <a:lumMod val="75000"/>
                  </a:schemeClr>
                </a:solidFill>
                <a:effectLst/>
              </a:rPr>
              <a:t>Historia tenisa stołowego</a:t>
            </a:r>
            <a:endParaRPr lang="pl-PL" b="1" dirty="0">
              <a:solidFill>
                <a:schemeClr val="accent1">
                  <a:lumMod val="75000"/>
                </a:schemeClr>
              </a:solidFill>
            </a:endParaRPr>
          </a:p>
        </p:txBody>
      </p:sp>
      <p:sp>
        <p:nvSpPr>
          <p:cNvPr id="3" name="Symbol zastępczy zawartości 2"/>
          <p:cNvSpPr>
            <a:spLocks noGrp="1"/>
          </p:cNvSpPr>
          <p:nvPr>
            <p:ph idx="1"/>
          </p:nvPr>
        </p:nvSpPr>
        <p:spPr>
          <a:xfrm>
            <a:off x="457200" y="1340768"/>
            <a:ext cx="8229600" cy="5517232"/>
          </a:xfrm>
        </p:spPr>
        <p:txBody>
          <a:bodyPr>
            <a:normAutofit fontScale="77500" lnSpcReduction="20000"/>
          </a:bodyPr>
          <a:lstStyle/>
          <a:p>
            <a:pPr marL="0" indent="0" algn="just">
              <a:buNone/>
            </a:pPr>
            <a:r>
              <a:rPr lang="pl-PL" b="1" dirty="0">
                <a:solidFill>
                  <a:schemeClr val="tx1"/>
                </a:solidFill>
              </a:rPr>
              <a:t>Tenis stołowy narodził się w Anglii latach 80 XIX wieku, gdzie studenci z braku miejsca na grę w tenisa zaczęli wykorzystywać zwykłe stoły i używali zwykłych domowych sprzętów do gry. Wkrótce pojawiły się też popularne nazwy powstałe od charakterystycznego dźwięku odbijanej piłeczki, takie jak ping pong. Wraz z rozwojem dyscypliny i  coraz większą popularnością, zaczęto udoskonalać przepisy gry w tenisa stołowego, równocześnie pojawiać zaczęli się pierwszy producenci sprzętu. Początek XX wieku to prekursorskie zmiany związane ze sprzętem. Zaczęto używać między innymi piłeczek przygotowanych z celuloidu. Zaczęto również korzystać z rakietek posiadających specjalną okleinę, dające większy komfort gry w tenisa stołowego. W ślad za tym zaczęły powstawać pierwsze organizacje, związki sportowe tenisa stołowego, zaczęto organizować pierwsze oficjalne imprezy. W Polsce 1 listopada 1931 roku powołano w Łodzi Polski Związek Tenisa Stołowego (PZTS) i wybrano pierwsze władze. Pierwsze ogólnopolskie zawody drużynowe o randze mistrzowskiej przeprowadzono w Łodzi (1932), a indywidualne – we Lwowie (1933). Najsłynniejszym polskim zawodnikiem okresu międzywojennego okazał się Alojzy Ehrlich – trzykrotny indywidualny wicemistrz świata, członek drużyny, która w 1935 roku zdobyła brązowy medal mistrzostw świata.</a:t>
            </a:r>
          </a:p>
        </p:txBody>
      </p:sp>
    </p:spTree>
    <p:extLst>
      <p:ext uri="{BB962C8B-B14F-4D97-AF65-F5344CB8AC3E}">
        <p14:creationId xmlns:p14="http://schemas.microsoft.com/office/powerpoint/2010/main" val="29304822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611560" y="1844824"/>
            <a:ext cx="8229600" cy="1600200"/>
          </a:xfrm>
        </p:spPr>
        <p:txBody>
          <a:bodyPr/>
          <a:lstStyle/>
          <a:p>
            <a:r>
              <a:rPr lang="pl-PL" b="1" dirty="0">
                <a:solidFill>
                  <a:schemeClr val="accent1">
                    <a:lumMod val="75000"/>
                  </a:schemeClr>
                </a:solidFill>
                <a:effectLst/>
              </a:rPr>
              <a:t>Historia tenisa </a:t>
            </a:r>
            <a:r>
              <a:rPr lang="pl-PL" b="1" dirty="0" smtClean="0">
                <a:solidFill>
                  <a:schemeClr val="accent1">
                    <a:lumMod val="75000"/>
                  </a:schemeClr>
                </a:solidFill>
                <a:effectLst/>
              </a:rPr>
              <a:t>stołowego</a:t>
            </a:r>
            <a:br>
              <a:rPr lang="pl-PL" b="1" dirty="0" smtClean="0">
                <a:solidFill>
                  <a:schemeClr val="accent1">
                    <a:lumMod val="75000"/>
                  </a:schemeClr>
                </a:solidFill>
                <a:effectLst/>
              </a:rPr>
            </a:br>
            <a:r>
              <a:rPr lang="pl-PL" sz="4000" b="1" dirty="0" smtClean="0">
                <a:solidFill>
                  <a:schemeClr val="accent1">
                    <a:lumMod val="75000"/>
                  </a:schemeClr>
                </a:solidFill>
                <a:effectLst/>
              </a:rPr>
              <a:t>POLSKI ZWIĄZEK TENISA STOŁOWEGO</a:t>
            </a:r>
            <a:r>
              <a:rPr lang="pl-PL" b="1" dirty="0" smtClean="0">
                <a:solidFill>
                  <a:schemeClr val="accent1">
                    <a:lumMod val="75000"/>
                  </a:schemeClr>
                </a:solidFill>
                <a:effectLst/>
              </a:rPr>
              <a:t/>
            </a:r>
            <a:br>
              <a:rPr lang="pl-PL" b="1" dirty="0" smtClean="0">
                <a:solidFill>
                  <a:schemeClr val="accent1">
                    <a:lumMod val="75000"/>
                  </a:schemeClr>
                </a:solidFill>
                <a:effectLst/>
              </a:rPr>
            </a:br>
            <a:endParaRPr lang="pl-PL" b="1" dirty="0">
              <a:solidFill>
                <a:schemeClr val="accent1">
                  <a:lumMod val="75000"/>
                </a:schemeClr>
              </a:solidFill>
            </a:endParaRPr>
          </a:p>
        </p:txBody>
      </p:sp>
      <p:pic>
        <p:nvPicPr>
          <p:cNvPr id="7170" name="Picture 2" descr="Znalezione obrazy dla zapytania: pz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2564904"/>
            <a:ext cx="3312368"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3084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315416"/>
            <a:ext cx="8229600" cy="1600200"/>
          </a:xfrm>
        </p:spPr>
        <p:txBody>
          <a:bodyPr/>
          <a:lstStyle/>
          <a:p>
            <a:r>
              <a:rPr lang="pl-PL" b="1" dirty="0">
                <a:solidFill>
                  <a:schemeClr val="accent1">
                    <a:lumMod val="50000"/>
                  </a:schemeClr>
                </a:solidFill>
              </a:rPr>
              <a:t>Historia tenisa stołowego</a:t>
            </a:r>
          </a:p>
        </p:txBody>
      </p:sp>
      <p:sp>
        <p:nvSpPr>
          <p:cNvPr id="3" name="Symbol zastępczy zawartości 2"/>
          <p:cNvSpPr>
            <a:spLocks noGrp="1"/>
          </p:cNvSpPr>
          <p:nvPr>
            <p:ph idx="1"/>
          </p:nvPr>
        </p:nvSpPr>
        <p:spPr>
          <a:xfrm>
            <a:off x="457200" y="1124744"/>
            <a:ext cx="8229600" cy="5472608"/>
          </a:xfrm>
        </p:spPr>
        <p:txBody>
          <a:bodyPr>
            <a:normAutofit fontScale="92500" lnSpcReduction="10000"/>
          </a:bodyPr>
          <a:lstStyle/>
          <a:p>
            <a:pPr marL="0" indent="0">
              <a:buNone/>
            </a:pPr>
            <a:r>
              <a:rPr lang="pl-PL" b="1" dirty="0">
                <a:solidFill>
                  <a:schemeClr val="tx1"/>
                </a:solidFill>
              </a:rPr>
              <a:t>Największą popularność tenis stołowy  w Polsce osiągnął dzięki sukcesom Andrzeja Grubby który zdobył złoty medal w Mistrzostwach Europy w grze mieszanej i jego zwycięstwo w plebiscycie „Przeglądu Sportowego” na najpopularniejszego sportowca w Polsce w 1984 roku oraz zwycięstwo w prestiżowym turnieju Europa TOP 12 (1985), w Pucharze świata (1987), a także sukcesy drużynowe: Puchar Europy AZS AWF Gdańsk (1983), wicemistrzostwo Europy (1984), brązowy medal w Mistrzostw Świata (1985). Wraz z Grubbą reprezentację tworzyli Leszek Kucharski (wicemistrz świata w grze podwójnej i wicemistrz Europy w grze pojedynczej), Stefan </a:t>
            </a:r>
            <a:r>
              <a:rPr lang="pl-PL" b="1" dirty="0" err="1">
                <a:solidFill>
                  <a:schemeClr val="tx1"/>
                </a:solidFill>
              </a:rPr>
              <a:t>Dryszel</a:t>
            </a:r>
            <a:r>
              <a:rPr lang="pl-PL" b="1" dirty="0">
                <a:solidFill>
                  <a:schemeClr val="tx1"/>
                </a:solidFill>
              </a:rPr>
              <a:t>, Andrzej Jakubowicz. Od  sukcesów tych zawodników nastąpił dynamiczny rozwój tenisa stołowego w Polsce. Tenis stołowy od 1988 roku stał się dyscypliną olimpijską. Reprezentanci Polski wielokrotnie uczestniczyli na Igrzyskach Olimpijskich, jednak do tej pory  nie udało się zdobyć medalu olimpijskiego. </a:t>
            </a:r>
          </a:p>
        </p:txBody>
      </p:sp>
    </p:spTree>
    <p:extLst>
      <p:ext uri="{BB962C8B-B14F-4D97-AF65-F5344CB8AC3E}">
        <p14:creationId xmlns:p14="http://schemas.microsoft.com/office/powerpoint/2010/main" val="3108098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13" y="188640"/>
            <a:ext cx="8229600" cy="2088232"/>
          </a:xfrm>
        </p:spPr>
        <p:txBody>
          <a:bodyPr/>
          <a:lstStyle/>
          <a:p>
            <a:r>
              <a:rPr lang="pl-PL" b="1" dirty="0">
                <a:solidFill>
                  <a:schemeClr val="accent1">
                    <a:lumMod val="50000"/>
                  </a:schemeClr>
                </a:solidFill>
              </a:rPr>
              <a:t>Historia tenisa </a:t>
            </a:r>
            <a:r>
              <a:rPr lang="pl-PL" b="1" dirty="0" smtClean="0">
                <a:solidFill>
                  <a:schemeClr val="accent1">
                    <a:lumMod val="50000"/>
                  </a:schemeClr>
                </a:solidFill>
              </a:rPr>
              <a:t>stołowego</a:t>
            </a:r>
            <a:br>
              <a:rPr lang="pl-PL" b="1" dirty="0" smtClean="0">
                <a:solidFill>
                  <a:schemeClr val="accent1">
                    <a:lumMod val="50000"/>
                  </a:schemeClr>
                </a:solidFill>
              </a:rPr>
            </a:br>
            <a:r>
              <a:rPr lang="pl-PL" dirty="0" smtClean="0"/>
              <a:t>Andrzej Grubba</a:t>
            </a:r>
            <a:endParaRPr lang="pl-PL" dirty="0"/>
          </a:p>
        </p:txBody>
      </p:sp>
      <p:sp>
        <p:nvSpPr>
          <p:cNvPr id="3" name="Symbol zastępczy zawartości 2"/>
          <p:cNvSpPr>
            <a:spLocks noGrp="1"/>
          </p:cNvSpPr>
          <p:nvPr>
            <p:ph idx="1"/>
          </p:nvPr>
        </p:nvSpPr>
        <p:spPr/>
        <p:txBody>
          <a:bodyPr/>
          <a:lstStyle/>
          <a:p>
            <a:endParaRPr lang="pl-PL" dirty="0"/>
          </a:p>
        </p:txBody>
      </p:sp>
      <p:pic>
        <p:nvPicPr>
          <p:cNvPr id="6146" name="Picture 2" descr="Znalezione obrazy dla zapytania: andzrzej grubb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708920"/>
            <a:ext cx="7056811" cy="3967411"/>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7308304" y="6676331"/>
            <a:ext cx="1656184" cy="246221"/>
          </a:xfrm>
          <a:prstGeom prst="rect">
            <a:avLst/>
          </a:prstGeom>
          <a:noFill/>
        </p:spPr>
        <p:txBody>
          <a:bodyPr wrap="square" rtlCol="0">
            <a:spAutoFit/>
          </a:bodyPr>
          <a:lstStyle/>
          <a:p>
            <a:r>
              <a:rPr lang="pl-PL" sz="1000" dirty="0" err="1" smtClean="0"/>
              <a:t>Fot.:przegladsportowy.pl</a:t>
            </a:r>
            <a:endParaRPr lang="pl-PL" sz="1000" dirty="0"/>
          </a:p>
        </p:txBody>
      </p:sp>
    </p:spTree>
    <p:extLst>
      <p:ext uri="{BB962C8B-B14F-4D97-AF65-F5344CB8AC3E}">
        <p14:creationId xmlns:p14="http://schemas.microsoft.com/office/powerpoint/2010/main" val="29734118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8560" y="-243408"/>
            <a:ext cx="8229600" cy="1600200"/>
          </a:xfrm>
        </p:spPr>
        <p:txBody>
          <a:bodyPr/>
          <a:lstStyle/>
          <a:p>
            <a:r>
              <a:rPr lang="pl-PL" b="1" dirty="0">
                <a:solidFill>
                  <a:schemeClr val="tx2">
                    <a:lumMod val="75000"/>
                  </a:schemeClr>
                </a:solidFill>
              </a:rPr>
              <a:t>Sprzęt do </a:t>
            </a:r>
            <a:r>
              <a:rPr lang="pl-PL" b="1" dirty="0" smtClean="0">
                <a:solidFill>
                  <a:schemeClr val="tx2">
                    <a:lumMod val="75000"/>
                  </a:schemeClr>
                </a:solidFill>
              </a:rPr>
              <a:t>gry</a:t>
            </a:r>
            <a:endParaRPr lang="pl-PL" b="1" dirty="0">
              <a:solidFill>
                <a:schemeClr val="tx2">
                  <a:lumMod val="75000"/>
                </a:schemeClr>
              </a:solidFill>
            </a:endParaRPr>
          </a:p>
        </p:txBody>
      </p:sp>
      <p:sp>
        <p:nvSpPr>
          <p:cNvPr id="3" name="Symbol zastępczy zawartości 2"/>
          <p:cNvSpPr>
            <a:spLocks noGrp="1"/>
          </p:cNvSpPr>
          <p:nvPr>
            <p:ph idx="1"/>
          </p:nvPr>
        </p:nvSpPr>
        <p:spPr>
          <a:xfrm>
            <a:off x="457200" y="1600200"/>
            <a:ext cx="3178696" cy="4525963"/>
          </a:xfrm>
        </p:spPr>
        <p:txBody>
          <a:bodyPr/>
          <a:lstStyle/>
          <a:p>
            <a:pPr marL="0" indent="0">
              <a:buNone/>
            </a:pPr>
            <a:r>
              <a:rPr lang="pl-PL" b="1" dirty="0" smtClean="0">
                <a:solidFill>
                  <a:schemeClr val="tx1"/>
                </a:solidFill>
              </a:rPr>
              <a:t>RAKIETKA</a:t>
            </a:r>
          </a:p>
          <a:p>
            <a:pPr marL="0" indent="0">
              <a:buNone/>
            </a:pPr>
            <a:endParaRPr lang="pl-PL" b="1" dirty="0">
              <a:solidFill>
                <a:schemeClr val="tx1"/>
              </a:solidFill>
            </a:endParaRPr>
          </a:p>
          <a:p>
            <a:pPr marL="0" indent="0">
              <a:buNone/>
            </a:pPr>
            <a:r>
              <a:rPr lang="pl-PL" b="1" dirty="0" smtClean="0">
                <a:solidFill>
                  <a:schemeClr val="tx1"/>
                </a:solidFill>
              </a:rPr>
              <a:t> Rakietka </a:t>
            </a:r>
            <a:r>
              <a:rPr lang="pl-PL" b="1" dirty="0">
                <a:solidFill>
                  <a:schemeClr val="tx1"/>
                </a:solidFill>
              </a:rPr>
              <a:t>składa się z rączki i deski na którą naklejone są  specjalne </a:t>
            </a:r>
            <a:r>
              <a:rPr lang="pl-PL" b="1" dirty="0" smtClean="0">
                <a:solidFill>
                  <a:schemeClr val="tx1"/>
                </a:solidFill>
              </a:rPr>
              <a:t>okładzin. </a:t>
            </a:r>
            <a:r>
              <a:rPr lang="pl-PL" b="1" dirty="0">
                <a:solidFill>
                  <a:schemeClr val="tx1"/>
                </a:solidFill>
              </a:rPr>
              <a:t>Dopuszczalne są tylko czerwono-czarne kolory okładzin na </a:t>
            </a:r>
            <a:r>
              <a:rPr lang="pl-PL" b="1" dirty="0" smtClean="0">
                <a:solidFill>
                  <a:schemeClr val="tx1"/>
                </a:solidFill>
              </a:rPr>
              <a:t>desce</a:t>
            </a:r>
            <a:endParaRPr lang="pl-PL" b="1" dirty="0">
              <a:solidFill>
                <a:schemeClr val="tx1"/>
              </a:solidFill>
            </a:endParaRPr>
          </a:p>
          <a:p>
            <a:pPr marL="0" indent="0">
              <a:buNone/>
            </a:pPr>
            <a:endParaRPr lang="pl-PL" dirty="0"/>
          </a:p>
        </p:txBody>
      </p:sp>
      <p:pic>
        <p:nvPicPr>
          <p:cNvPr id="1026" name="Picture 2" descr="C:\Users\Asia\Desktop\do prezentacji\DDD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469388">
            <a:off x="5420051" y="1295433"/>
            <a:ext cx="3192898" cy="291331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sia\Desktop\do prezentacji\OO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3731" y="4365104"/>
            <a:ext cx="3233841" cy="2275334"/>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7177354" y="6455772"/>
            <a:ext cx="1908866" cy="276999"/>
          </a:xfrm>
          <a:prstGeom prst="rect">
            <a:avLst/>
          </a:prstGeom>
          <a:noFill/>
        </p:spPr>
        <p:txBody>
          <a:bodyPr wrap="square" rtlCol="0">
            <a:spAutoFit/>
          </a:bodyPr>
          <a:lstStyle/>
          <a:p>
            <a:r>
              <a:rPr lang="pl-PL" sz="1200" dirty="0" smtClean="0"/>
              <a:t>Fot.: butterfly.pl</a:t>
            </a:r>
            <a:endParaRPr lang="pl-PL" sz="1200" dirty="0"/>
          </a:p>
        </p:txBody>
      </p:sp>
    </p:spTree>
    <p:extLst>
      <p:ext uri="{BB962C8B-B14F-4D97-AF65-F5344CB8AC3E}">
        <p14:creationId xmlns:p14="http://schemas.microsoft.com/office/powerpoint/2010/main" val="15971467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395536" y="-531440"/>
            <a:ext cx="8229600" cy="1600200"/>
          </a:xfrm>
        </p:spPr>
        <p:txBody>
          <a:bodyPr/>
          <a:lstStyle/>
          <a:p>
            <a:r>
              <a:rPr lang="pl-PL" b="1" dirty="0">
                <a:solidFill>
                  <a:schemeClr val="tx2">
                    <a:lumMod val="75000"/>
                  </a:schemeClr>
                </a:solidFill>
              </a:rPr>
              <a:t>Sprzęt do gry</a:t>
            </a:r>
            <a:endParaRPr lang="pl-PL" dirty="0">
              <a:solidFill>
                <a:schemeClr val="tx2">
                  <a:lumMod val="75000"/>
                </a:schemeClr>
              </a:solidFill>
            </a:endParaRPr>
          </a:p>
        </p:txBody>
      </p:sp>
      <p:sp>
        <p:nvSpPr>
          <p:cNvPr id="4" name="Symbol zastępczy zawartości 2"/>
          <p:cNvSpPr>
            <a:spLocks noGrp="1"/>
          </p:cNvSpPr>
          <p:nvPr>
            <p:ph idx="1"/>
          </p:nvPr>
        </p:nvSpPr>
        <p:spPr>
          <a:xfrm>
            <a:off x="179512" y="980728"/>
            <a:ext cx="8784976" cy="2448272"/>
          </a:xfrm>
        </p:spPr>
        <p:txBody>
          <a:bodyPr>
            <a:normAutofit fontScale="92500" lnSpcReduction="10000"/>
          </a:bodyPr>
          <a:lstStyle/>
          <a:p>
            <a:pPr marL="0" indent="0">
              <a:buNone/>
            </a:pPr>
            <a:r>
              <a:rPr lang="pl-PL" b="1" dirty="0" smtClean="0">
                <a:solidFill>
                  <a:schemeClr val="tx1"/>
                </a:solidFill>
              </a:rPr>
              <a:t>STÓŁ DO TENISA STOŁOWEGO</a:t>
            </a:r>
          </a:p>
          <a:p>
            <a:pPr marL="0" indent="0">
              <a:buNone/>
            </a:pPr>
            <a:endParaRPr lang="pl-PL" b="1" dirty="0">
              <a:solidFill>
                <a:schemeClr val="tx1"/>
              </a:solidFill>
            </a:endParaRPr>
          </a:p>
          <a:p>
            <a:pPr marL="0" indent="0" algn="just">
              <a:buNone/>
            </a:pPr>
            <a:r>
              <a:rPr lang="pl-PL" b="1" dirty="0">
                <a:solidFill>
                  <a:schemeClr val="tx1"/>
                </a:solidFill>
              </a:rPr>
              <a:t>P</a:t>
            </a:r>
            <a:r>
              <a:rPr lang="pl-PL" b="1" dirty="0" smtClean="0">
                <a:solidFill>
                  <a:schemeClr val="tx1"/>
                </a:solidFill>
              </a:rPr>
              <a:t>owierzchnia </a:t>
            </a:r>
            <a:r>
              <a:rPr lang="pl-PL" b="1" dirty="0">
                <a:solidFill>
                  <a:schemeClr val="tx1"/>
                </a:solidFill>
              </a:rPr>
              <a:t>stołu służącego do gry wynosi 2,74 × 1,525 metra. Jego wysokość wynosi 0,76 m. Stół musi być prostokątny, pomalowany na zielono, niebiesko lub czarno. Białe pasy na krawędziach powinny mieć szerokość 20 mm, a pasek przedzielający pola stołu powinien mieć szerokość 3 mm.</a:t>
            </a:r>
            <a:endParaRPr lang="pl-PL" dirty="0"/>
          </a:p>
        </p:txBody>
      </p:sp>
      <p:sp>
        <p:nvSpPr>
          <p:cNvPr id="5" name="pole tekstowe 4"/>
          <p:cNvSpPr txBox="1"/>
          <p:nvPr/>
        </p:nvSpPr>
        <p:spPr>
          <a:xfrm>
            <a:off x="7177354" y="6455772"/>
            <a:ext cx="1908866" cy="276999"/>
          </a:xfrm>
          <a:prstGeom prst="rect">
            <a:avLst/>
          </a:prstGeom>
          <a:noFill/>
        </p:spPr>
        <p:txBody>
          <a:bodyPr wrap="square" rtlCol="0">
            <a:spAutoFit/>
          </a:bodyPr>
          <a:lstStyle/>
          <a:p>
            <a:r>
              <a:rPr lang="pl-PL" sz="1200" dirty="0" smtClean="0"/>
              <a:t>Fot.: butterfly.pl</a:t>
            </a:r>
            <a:endParaRPr lang="pl-PL" sz="1200" dirty="0"/>
          </a:p>
        </p:txBody>
      </p:sp>
      <p:pic>
        <p:nvPicPr>
          <p:cNvPr id="2050" name="Picture 2" descr="C:\Users\Asia\Desktop\do prezentacji\SSSSS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3330970"/>
            <a:ext cx="5257800" cy="3159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4101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chemeClr val="tx2">
                    <a:lumMod val="75000"/>
                  </a:schemeClr>
                </a:solidFill>
              </a:rPr>
              <a:t>Sprzęt do gry</a:t>
            </a:r>
            <a:endParaRPr lang="pl-PL" dirty="0">
              <a:solidFill>
                <a:schemeClr val="tx2">
                  <a:lumMod val="75000"/>
                </a:schemeClr>
              </a:solidFill>
            </a:endParaRPr>
          </a:p>
        </p:txBody>
      </p:sp>
      <p:sp>
        <p:nvSpPr>
          <p:cNvPr id="4" name="Symbol zastępczy zawartości 2"/>
          <p:cNvSpPr>
            <a:spLocks noGrp="1"/>
          </p:cNvSpPr>
          <p:nvPr>
            <p:ph idx="1"/>
          </p:nvPr>
        </p:nvSpPr>
        <p:spPr>
          <a:xfrm>
            <a:off x="457200" y="1600200"/>
            <a:ext cx="3178696" cy="4525963"/>
          </a:xfrm>
        </p:spPr>
        <p:txBody>
          <a:bodyPr/>
          <a:lstStyle/>
          <a:p>
            <a:pPr marL="0" indent="0">
              <a:buNone/>
            </a:pPr>
            <a:r>
              <a:rPr lang="pl-PL" b="1" dirty="0" smtClean="0">
                <a:solidFill>
                  <a:schemeClr val="tx1"/>
                </a:solidFill>
              </a:rPr>
              <a:t>SIATKA DO TENISA STOŁOWEGO </a:t>
            </a:r>
          </a:p>
          <a:p>
            <a:pPr marL="0" indent="0">
              <a:buNone/>
            </a:pPr>
            <a:endParaRPr lang="pl-PL" b="1" dirty="0" smtClean="0">
              <a:solidFill>
                <a:schemeClr val="tx1"/>
              </a:solidFill>
            </a:endParaRPr>
          </a:p>
          <a:p>
            <a:pPr marL="0" indent="0">
              <a:buNone/>
            </a:pPr>
            <a:endParaRPr lang="pl-PL" b="1" dirty="0">
              <a:solidFill>
                <a:schemeClr val="tx1"/>
              </a:solidFill>
            </a:endParaRPr>
          </a:p>
          <a:p>
            <a:pPr marL="0" indent="0" algn="just">
              <a:buNone/>
            </a:pPr>
            <a:r>
              <a:rPr lang="pl-PL" b="1" dirty="0" smtClean="0">
                <a:solidFill>
                  <a:schemeClr val="tx1"/>
                </a:solidFill>
              </a:rPr>
              <a:t>Siatka </a:t>
            </a:r>
            <a:r>
              <a:rPr lang="pl-PL" b="1" dirty="0">
                <a:solidFill>
                  <a:schemeClr val="tx1"/>
                </a:solidFill>
              </a:rPr>
              <a:t>do tenisa stołowego musi mieć wysokość na środku stołu 15,25 </a:t>
            </a:r>
            <a:r>
              <a:rPr lang="pl-PL" b="1" dirty="0" smtClean="0">
                <a:solidFill>
                  <a:schemeClr val="tx1"/>
                </a:solidFill>
              </a:rPr>
              <a:t>centymetrów.</a:t>
            </a:r>
            <a:endParaRPr lang="pl-PL" dirty="0"/>
          </a:p>
        </p:txBody>
      </p:sp>
      <p:sp>
        <p:nvSpPr>
          <p:cNvPr id="5" name="pole tekstowe 4"/>
          <p:cNvSpPr txBox="1"/>
          <p:nvPr/>
        </p:nvSpPr>
        <p:spPr>
          <a:xfrm>
            <a:off x="7177354" y="6455772"/>
            <a:ext cx="1908866" cy="276999"/>
          </a:xfrm>
          <a:prstGeom prst="rect">
            <a:avLst/>
          </a:prstGeom>
          <a:noFill/>
        </p:spPr>
        <p:txBody>
          <a:bodyPr wrap="square" rtlCol="0">
            <a:spAutoFit/>
          </a:bodyPr>
          <a:lstStyle/>
          <a:p>
            <a:r>
              <a:rPr lang="pl-PL" sz="1200" dirty="0" smtClean="0"/>
              <a:t>Fot.: butterfly.pl</a:t>
            </a:r>
            <a:endParaRPr lang="pl-PL" sz="1200" dirty="0"/>
          </a:p>
        </p:txBody>
      </p:sp>
      <p:pic>
        <p:nvPicPr>
          <p:cNvPr id="3074" name="Picture 2" descr="C:\Users\Asia\Desktop\do prezentacji\SIAT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76872"/>
            <a:ext cx="4192942" cy="3784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1784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chemeClr val="tx2">
                    <a:lumMod val="75000"/>
                  </a:schemeClr>
                </a:solidFill>
              </a:rPr>
              <a:t>Sprzęt do gry</a:t>
            </a:r>
            <a:endParaRPr lang="pl-PL" dirty="0">
              <a:solidFill>
                <a:schemeClr val="tx2">
                  <a:lumMod val="75000"/>
                </a:schemeClr>
              </a:solidFill>
            </a:endParaRPr>
          </a:p>
        </p:txBody>
      </p:sp>
      <p:sp>
        <p:nvSpPr>
          <p:cNvPr id="4" name="Symbol zastępczy zawartości 2"/>
          <p:cNvSpPr>
            <a:spLocks noGrp="1"/>
          </p:cNvSpPr>
          <p:nvPr>
            <p:ph idx="1"/>
          </p:nvPr>
        </p:nvSpPr>
        <p:spPr>
          <a:xfrm>
            <a:off x="457200" y="1600200"/>
            <a:ext cx="8435280" cy="2188839"/>
          </a:xfrm>
        </p:spPr>
        <p:txBody>
          <a:bodyPr>
            <a:normAutofit fontScale="92500"/>
          </a:bodyPr>
          <a:lstStyle/>
          <a:p>
            <a:pPr marL="0" indent="0">
              <a:buNone/>
            </a:pPr>
            <a:r>
              <a:rPr lang="pl-PL" b="1" dirty="0" smtClean="0">
                <a:solidFill>
                  <a:schemeClr val="tx1"/>
                </a:solidFill>
              </a:rPr>
              <a:t>PIŁECZKA </a:t>
            </a:r>
          </a:p>
          <a:p>
            <a:pPr marL="0" indent="0">
              <a:buNone/>
            </a:pPr>
            <a:endParaRPr lang="pl-PL" b="1" dirty="0">
              <a:solidFill>
                <a:schemeClr val="tx1"/>
              </a:solidFill>
            </a:endParaRPr>
          </a:p>
          <a:p>
            <a:pPr marL="0" indent="0" algn="just">
              <a:buNone/>
            </a:pPr>
            <a:r>
              <a:rPr lang="pl-PL" b="1" dirty="0">
                <a:solidFill>
                  <a:schemeClr val="tx1"/>
                </a:solidFill>
              </a:rPr>
              <a:t>P</a:t>
            </a:r>
            <a:r>
              <a:rPr lang="pl-PL" b="1" dirty="0" smtClean="0">
                <a:solidFill>
                  <a:schemeClr val="tx1"/>
                </a:solidFill>
              </a:rPr>
              <a:t>iłeczka </a:t>
            </a:r>
            <a:r>
              <a:rPr lang="pl-PL" b="1" dirty="0">
                <a:solidFill>
                  <a:schemeClr val="tx1"/>
                </a:solidFill>
              </a:rPr>
              <a:t>o masie 2,7 g jest wykonana z celuloidu lub z plastiku (ze względów ekologicznych ) ma średnicę 40 mm i powinna być koloru białego lub pomarańczowego.</a:t>
            </a:r>
            <a:endParaRPr lang="pl-PL" dirty="0"/>
          </a:p>
        </p:txBody>
      </p:sp>
      <p:sp>
        <p:nvSpPr>
          <p:cNvPr id="5" name="pole tekstowe 4"/>
          <p:cNvSpPr txBox="1"/>
          <p:nvPr/>
        </p:nvSpPr>
        <p:spPr>
          <a:xfrm>
            <a:off x="7177354" y="6455772"/>
            <a:ext cx="1908866" cy="276999"/>
          </a:xfrm>
          <a:prstGeom prst="rect">
            <a:avLst/>
          </a:prstGeom>
          <a:noFill/>
        </p:spPr>
        <p:txBody>
          <a:bodyPr wrap="square" rtlCol="0">
            <a:spAutoFit/>
          </a:bodyPr>
          <a:lstStyle/>
          <a:p>
            <a:r>
              <a:rPr lang="pl-PL" sz="1200" dirty="0" smtClean="0"/>
              <a:t>Fot.: butterfly.pl</a:t>
            </a:r>
            <a:endParaRPr lang="pl-PL" sz="1200" dirty="0"/>
          </a:p>
        </p:txBody>
      </p:sp>
      <p:pic>
        <p:nvPicPr>
          <p:cNvPr id="4098" name="Picture 2" descr="C:\Users\Asia\Desktop\do prezentacji\PIL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573016"/>
            <a:ext cx="6696744" cy="2445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187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chemeClr val="tx2">
                    <a:lumMod val="75000"/>
                  </a:schemeClr>
                </a:solidFill>
              </a:rPr>
              <a:t>Przepisy gry w tenisa stołowego</a:t>
            </a:r>
          </a:p>
        </p:txBody>
      </p:sp>
      <p:sp>
        <p:nvSpPr>
          <p:cNvPr id="3" name="Symbol zastępczy zawartości 2"/>
          <p:cNvSpPr>
            <a:spLocks noGrp="1"/>
          </p:cNvSpPr>
          <p:nvPr>
            <p:ph idx="1"/>
          </p:nvPr>
        </p:nvSpPr>
        <p:spPr/>
        <p:txBody>
          <a:bodyPr>
            <a:normAutofit fontScale="92500" lnSpcReduction="20000"/>
          </a:bodyPr>
          <a:lstStyle/>
          <a:p>
            <a:pPr marL="0" indent="0" algn="just">
              <a:buNone/>
            </a:pPr>
            <a:r>
              <a:rPr lang="pl-PL" b="1" dirty="0">
                <a:solidFill>
                  <a:schemeClr val="tx1"/>
                </a:solidFill>
              </a:rPr>
              <a:t>Wprowadzenie piłki do gry ma miejsce poprzez jej podanie czyli serwis. W momencie tym zawodnik podrzuca piłeczkę i uderza w taki sposób, aby odbiła się ona najpierw po stronie podającego, a następnie odbiła się bezpośrednio na polu przeciwnika. Prawidłowy odbiór charakteryzuje się odbiciem piłeczki rakietką w taki sposób, aby bezpośrednio odbiła się ona od pola przeciwnika. Po wykonaniu tych czynności prawidłowo, następuje wymiana. Wymiana nie kończy się przyznaniem punktu.  Punkt zostaje przyznany, gdy: przeciwnik nie wykona odpowiedniego podania lub odbioru, piłeczka po uderzeniu przez przeciwnika nie dotknie pola zawodnika odbierającego, przeciwnik uderzy piłeczkę dwukrotnie, przeciwnik poruszy powierzchnię gry, wolna ręka dotknie powierzchni gry, przeciwnik nie odbije prawidłowo zagranej piłki. </a:t>
            </a:r>
          </a:p>
        </p:txBody>
      </p:sp>
    </p:spTree>
    <p:extLst>
      <p:ext uri="{BB962C8B-B14F-4D97-AF65-F5344CB8AC3E}">
        <p14:creationId xmlns:p14="http://schemas.microsoft.com/office/powerpoint/2010/main" val="10850954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chemeClr val="accent1">
                    <a:lumMod val="75000"/>
                  </a:schemeClr>
                </a:solidFill>
              </a:rPr>
              <a:t>Przepisy gry w tenisa stołowego</a:t>
            </a:r>
          </a:p>
        </p:txBody>
      </p:sp>
      <p:sp>
        <p:nvSpPr>
          <p:cNvPr id="3" name="Symbol zastępczy zawartości 2"/>
          <p:cNvSpPr>
            <a:spLocks noGrp="1"/>
          </p:cNvSpPr>
          <p:nvPr>
            <p:ph idx="1"/>
          </p:nvPr>
        </p:nvSpPr>
        <p:spPr>
          <a:xfrm>
            <a:off x="395536" y="1628800"/>
            <a:ext cx="4895528" cy="4968552"/>
          </a:xfrm>
        </p:spPr>
        <p:txBody>
          <a:bodyPr>
            <a:normAutofit fontScale="85000" lnSpcReduction="20000"/>
          </a:bodyPr>
          <a:lstStyle/>
          <a:p>
            <a:pPr marL="0" indent="0" algn="just">
              <a:buNone/>
            </a:pPr>
            <a:r>
              <a:rPr lang="pl-PL" b="1" dirty="0">
                <a:solidFill>
                  <a:schemeClr val="tx1"/>
                </a:solidFill>
              </a:rPr>
              <a:t>Set będzie wygrany przez zawodnika, który pierwszy zdobędzie 11 punktów, oprócz stanu gdy obaj zawodnicy zdobędą po 10 punktów, wtedy set będzie wygrany przez pierwszego zawodnika, który w trakcie gry uzyska prowadzenie 2 punktowe. Mecz wygrywa zawodnik, który pierwszy wygra niezbędną do zwycięstwa liczbę setów w pojedynku, który składa się z nieparzystej liczby setów. Prawo do wyboru prawa pierwszego podania lub strony powinno odbywać się na zasadzie losowania. Po każdych 2 punktach zawodnik odbierający powinien stać się podającym, chyba że stan seta jest tak wyrównany, że konieczna jest gra na przewagi. Wtedy zmiana następuję co punkt. </a:t>
            </a:r>
          </a:p>
        </p:txBody>
      </p:sp>
      <p:pic>
        <p:nvPicPr>
          <p:cNvPr id="5122" name="Picture 2" descr="Znalezione obrazy dla zapytania: numerator tenis stołow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064" y="1988839"/>
            <a:ext cx="3571875"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57474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r>
              <a:rPr lang="pl-PL" b="1" dirty="0">
                <a:effectLst/>
              </a:rPr>
              <a:t>Technika gry w tenisa stołowego</a:t>
            </a:r>
            <a:endParaRPr lang="pl-PL" b="1" dirty="0"/>
          </a:p>
        </p:txBody>
      </p:sp>
      <p:sp>
        <p:nvSpPr>
          <p:cNvPr id="3" name="Symbol zastępczy zawartości 2"/>
          <p:cNvSpPr>
            <a:spLocks noGrp="1"/>
          </p:cNvSpPr>
          <p:nvPr>
            <p:ph idx="1"/>
          </p:nvPr>
        </p:nvSpPr>
        <p:spPr>
          <a:xfrm>
            <a:off x="179512" y="1844824"/>
            <a:ext cx="4608512" cy="4525963"/>
          </a:xfrm>
        </p:spPr>
        <p:txBody>
          <a:bodyPr>
            <a:normAutofit fontScale="77500" lnSpcReduction="20000"/>
          </a:bodyPr>
          <a:lstStyle/>
          <a:p>
            <a:pPr marL="0" indent="0">
              <a:buNone/>
            </a:pPr>
            <a:r>
              <a:rPr lang="pl-PL" b="1" dirty="0" smtClean="0">
                <a:solidFill>
                  <a:schemeClr val="tx1"/>
                </a:solidFill>
              </a:rPr>
              <a:t>TRZYMANIE RAKIETKI </a:t>
            </a:r>
          </a:p>
          <a:p>
            <a:endParaRPr lang="pl-PL" b="1" dirty="0">
              <a:solidFill>
                <a:schemeClr val="tx1"/>
              </a:solidFill>
            </a:endParaRPr>
          </a:p>
          <a:p>
            <a:pPr marL="0" indent="0">
              <a:buNone/>
            </a:pPr>
            <a:r>
              <a:rPr lang="pl-PL" b="1" dirty="0">
                <a:solidFill>
                  <a:schemeClr val="tx1"/>
                </a:solidFill>
              </a:rPr>
              <a:t>Są dwa sposoby trzymania rakietki: sposób azjatycki i europejski. Proponujemy by trzymać rakietką w sposób europejski. Trzymamy rakietkę  całą dłonią z tym że palec wskazujący i kciuk są do siebie równolegle trzymając główkę rakiety, pozostałe palce trzymają rączkę rakiety. Strona rakietki, na której kładziemy kciuk to forhend, a zagranie tą stroną to uderzenie forhendowe. Strona rakietki, na której kładziemy palec wskazujący to bekhend, a zagranie ta stroną to uderzenie bekhendowe. </a:t>
            </a:r>
          </a:p>
        </p:txBody>
      </p:sp>
      <p:pic>
        <p:nvPicPr>
          <p:cNvPr id="8194" name="Picture 2" descr="C:\Users\Asia\Desktop\do prezentacji\20210212_1711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39" y="2564904"/>
            <a:ext cx="3936437"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7562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179512" y="1844824"/>
            <a:ext cx="4536504" cy="4525963"/>
          </a:xfrm>
        </p:spPr>
        <p:txBody>
          <a:bodyPr>
            <a:normAutofit/>
          </a:bodyPr>
          <a:lstStyle/>
          <a:p>
            <a:pPr marL="0" indent="0">
              <a:buNone/>
            </a:pPr>
            <a:r>
              <a:rPr lang="pl-PL" b="1" dirty="0" smtClean="0">
                <a:solidFill>
                  <a:schemeClr val="tx1"/>
                </a:solidFill>
              </a:rPr>
              <a:t>POZYCJA WYJŚCIOWA</a:t>
            </a:r>
            <a:endParaRPr lang="pl-PL" b="1" i="1" dirty="0" smtClean="0">
              <a:solidFill>
                <a:schemeClr val="tx1"/>
              </a:solidFill>
            </a:endParaRPr>
          </a:p>
          <a:p>
            <a:endParaRPr lang="pl-PL" b="1" dirty="0">
              <a:solidFill>
                <a:schemeClr val="tx1"/>
              </a:solidFill>
            </a:endParaRPr>
          </a:p>
          <a:p>
            <a:pPr marL="0" indent="0">
              <a:buNone/>
            </a:pPr>
            <a:r>
              <a:rPr lang="pl-PL" b="1" dirty="0">
                <a:solidFill>
                  <a:schemeClr val="tx1"/>
                </a:solidFill>
              </a:rPr>
              <a:t>Pozycja wyjściowa -  uginamy lekko kolana , tułów pochylony do przodu, ramiona zgięte w łokciach ułożone blisko tułowia, ręka grająca (z rakietką) ugięta w łokciu pod kątem ok. 90 stopni, nogi trochę szerzej niż biodra. </a:t>
            </a:r>
          </a:p>
        </p:txBody>
      </p:sp>
      <p:pic>
        <p:nvPicPr>
          <p:cNvPr id="9218" name="Picture 2" descr="C:\Users\Asia\Desktop\do prezentacji\20210212_17095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1196752"/>
            <a:ext cx="3921900" cy="522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8377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fontScale="92500" lnSpcReduction="20000"/>
          </a:bodyPr>
          <a:lstStyle/>
          <a:p>
            <a:pPr marL="0" indent="0">
              <a:buNone/>
            </a:pPr>
            <a:r>
              <a:rPr lang="pl-PL" b="1" dirty="0" smtClean="0">
                <a:solidFill>
                  <a:schemeClr val="tx1"/>
                </a:solidFill>
              </a:rPr>
              <a:t>WPROWADZENIE PIŁECZKI DO GRY CZYLI SERWIS I ODBIÓR SERWISU CZYLI RETURN</a:t>
            </a:r>
          </a:p>
          <a:p>
            <a:pPr marL="0" indent="0">
              <a:buNone/>
            </a:pPr>
            <a:endParaRPr lang="pl-PL" b="1" dirty="0">
              <a:solidFill>
                <a:schemeClr val="tx1"/>
              </a:solidFill>
            </a:endParaRPr>
          </a:p>
          <a:p>
            <a:pPr marL="0" indent="0">
              <a:buNone/>
            </a:pPr>
            <a:r>
              <a:rPr lang="pl-PL" b="1" dirty="0">
                <a:solidFill>
                  <a:schemeClr val="tx1"/>
                </a:solidFill>
              </a:rPr>
              <a:t>Serwis czyli wprowadzenie piłeczki do gry musi odbyć się w taki sposób by odbicie piłeczki rakietką  nastąpiło jeden raz na naszej połowie stołu i raz na stronie przeciwnika. Możemy serować forhendem lub bekhendem. W zależności od obrotu piłeczki jaki nadajemy rakietką wyróżniamy następujące rodzaje serwisu: bez rotacji czyli piłeczka nie ma żadnych obrotów, z rotacją dolną piłeczka ma obroty w tył czyli w naszym kierunku, z rotacją górną piłeczka ma obroty w przód, serwis z rotacją boczną gdzie piłeczka ma obroty w bok oraz serwis mieszany np. serwis z dolną i boczną rotacją. Odbiór serwisu czyli return następuje już bezpośrednio na pole przeciwnika. Możemy odbierać stroną forhendową lub bekhendową dowolną techniką w zależności jakie obroty ma piłeczka.</a:t>
            </a:r>
          </a:p>
        </p:txBody>
      </p:sp>
    </p:spTree>
    <p:extLst>
      <p:ext uri="{BB962C8B-B14F-4D97-AF65-F5344CB8AC3E}">
        <p14:creationId xmlns:p14="http://schemas.microsoft.com/office/powerpoint/2010/main" val="1618340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fontScale="85000" lnSpcReduction="10000"/>
          </a:bodyPr>
          <a:lstStyle/>
          <a:p>
            <a:pPr marL="0" indent="0">
              <a:buNone/>
            </a:pPr>
            <a:r>
              <a:rPr lang="pl-PL" b="1" dirty="0" smtClean="0">
                <a:solidFill>
                  <a:schemeClr val="tx1"/>
                </a:solidFill>
              </a:rPr>
              <a:t>PÓŁWOLEJ FORHEND </a:t>
            </a:r>
          </a:p>
          <a:p>
            <a:pPr marL="0" indent="0" algn="just">
              <a:buNone/>
            </a:pPr>
            <a:r>
              <a:rPr lang="pl-PL" b="1" dirty="0">
                <a:solidFill>
                  <a:schemeClr val="tx1"/>
                </a:solidFill>
              </a:rPr>
              <a:t>Półwolej forhend jest uderzeniem z prawej strony i jest uderzeniem bez rotacji tj. nie nadajemy rakietką piłeczce obroty.  W pozycji wyjściowej należy wysunąć lewą nogę do przodu (gracz praworęczny), równocześnie ręka z rakietką z pozycji neutralnej, powinna być odwiedziona do tyłu. Łokieć znajduje się swobodnie przy ciele Przenoszeniu środka ciężkości ciała z nogi prawej na lewą towarzyszy równoległe przemieszczenie ręki w kierunku piłeczki. Ruch ręki z tyłu do przodu, w kierunku siatki, powinien kreślić tor odpowiadający linii prostej, równoległej do płaszczyzny stołu. Rakietka trafia w piłkę w momencie, gdy znajduje się ona w najwyższym punkcie toru lotu po odbiciu od stołu. Po trafieniu w piłeczkę ruch nie ulega zatrzymaniu, następuje płynnie faza zakończenia ruchu, po której rakietka znajduje się w pozycji zamkniętej, łokieć jest wysunięty do przodu, a ciężar ciała spoczywa na lewej nodze. Po zakończeniu całego odbicia następuje powrót do pozycji wyjściowej.</a:t>
            </a:r>
          </a:p>
        </p:txBody>
      </p:sp>
    </p:spTree>
    <p:extLst>
      <p:ext uri="{BB962C8B-B14F-4D97-AF65-F5344CB8AC3E}">
        <p14:creationId xmlns:p14="http://schemas.microsoft.com/office/powerpoint/2010/main" val="18995031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323528" y="2780928"/>
            <a:ext cx="8496944" cy="4896544"/>
          </a:xfrm>
        </p:spPr>
        <p:txBody>
          <a:bodyPr>
            <a:normAutofit/>
          </a:bodyPr>
          <a:lstStyle/>
          <a:p>
            <a:pPr marL="0" indent="0">
              <a:buNone/>
            </a:pPr>
            <a:r>
              <a:rPr lang="pl-PL" b="1" dirty="0" smtClean="0">
                <a:solidFill>
                  <a:schemeClr val="tx1"/>
                </a:solidFill>
              </a:rPr>
              <a:t>PÓŁWOLEJ FORHEND </a:t>
            </a:r>
          </a:p>
        </p:txBody>
      </p:sp>
      <p:pic>
        <p:nvPicPr>
          <p:cNvPr id="10242" name="Picture 2" descr="C:\Users\Asia\Desktop\do prezentacji\20210212_173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0" y="1124744"/>
            <a:ext cx="3867894" cy="5157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77038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a:bodyPr>
          <a:lstStyle/>
          <a:p>
            <a:pPr marL="0" indent="0">
              <a:buNone/>
            </a:pPr>
            <a:r>
              <a:rPr lang="pl-PL" b="1" dirty="0" smtClean="0">
                <a:solidFill>
                  <a:schemeClr val="tx1"/>
                </a:solidFill>
              </a:rPr>
              <a:t>PÓŁWOLEJ BEKHEND</a:t>
            </a:r>
          </a:p>
          <a:p>
            <a:pPr marL="0" indent="0" algn="just">
              <a:buNone/>
            </a:pPr>
            <a:r>
              <a:rPr lang="pl-PL" b="1" dirty="0">
                <a:solidFill>
                  <a:schemeClr val="tx1"/>
                </a:solidFill>
              </a:rPr>
              <a:t>Półwolej bekhendowy jest uderzeniem z lewej strony i również jest uderzeniem bez rotacji. W pozycji wyjściowej nogi są równoległe. Ręka grająca jest ugięta w łokciu pod kątem ok. 90 stopni, łokieć swobodny, nie przyciśnięty do ciała, przedramię znajduje się w pozycji poziomej. Ruch wykonujemy poprzez zbliżenia ręki grającej z rakietką do brzucha i następnie wykonujemy ruch od brzucha w kierunku siatki odbijając piłeczkę. W trakcie uderzenia przedramię, dłoń, rakietka są prowadzone do przodu z zaangażowaniem głównie stawu łokciowego. </a:t>
            </a:r>
          </a:p>
        </p:txBody>
      </p:sp>
    </p:spTree>
    <p:extLst>
      <p:ext uri="{BB962C8B-B14F-4D97-AF65-F5344CB8AC3E}">
        <p14:creationId xmlns:p14="http://schemas.microsoft.com/office/powerpoint/2010/main" val="531107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179512" y="3573016"/>
            <a:ext cx="8496944" cy="4896544"/>
          </a:xfrm>
        </p:spPr>
        <p:txBody>
          <a:bodyPr>
            <a:normAutofit/>
          </a:bodyPr>
          <a:lstStyle/>
          <a:p>
            <a:pPr marL="0" indent="0">
              <a:buNone/>
            </a:pPr>
            <a:r>
              <a:rPr lang="pl-PL" b="1" dirty="0" smtClean="0">
                <a:solidFill>
                  <a:schemeClr val="tx1"/>
                </a:solidFill>
              </a:rPr>
              <a:t>PÓŁWOLEJ BEKHEND</a:t>
            </a:r>
          </a:p>
        </p:txBody>
      </p:sp>
      <p:pic>
        <p:nvPicPr>
          <p:cNvPr id="11266" name="Picture 2" descr="C:\Users\Asia\Desktop\do prezentacji\20210212_17303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67944" y="1196751"/>
            <a:ext cx="4176464" cy="5568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2570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fontScale="85000" lnSpcReduction="20000"/>
          </a:bodyPr>
          <a:lstStyle/>
          <a:p>
            <a:pPr marL="0" indent="0">
              <a:buNone/>
            </a:pPr>
            <a:r>
              <a:rPr lang="pl-PL" b="1" dirty="0" smtClean="0">
                <a:solidFill>
                  <a:schemeClr val="tx1"/>
                </a:solidFill>
              </a:rPr>
              <a:t>PODCIĘCIE FORHEND </a:t>
            </a:r>
          </a:p>
          <a:p>
            <a:pPr marL="0" indent="0" algn="just">
              <a:buNone/>
            </a:pPr>
            <a:r>
              <a:rPr lang="pl-PL" b="1" dirty="0">
                <a:solidFill>
                  <a:schemeClr val="tx1"/>
                </a:solidFill>
              </a:rPr>
              <a:t>Podcięcie to takie uderzenie gdzie nadajemy poprzez ruch rakietką piłeczce obroty w tył czyli piłeczka będzie się kręcić w naszym kierunku. Nazywane jest to rotacją dolną. By wykonać podcięcie i nadać rotację dolną zarówno forhendem i bekhendem rakietka musi być ustawiona pod kątem ostrym w stosunku do piłeczki. W przypadku podcięcia forhend  ręka z rakietką odprowadzona jest do tyłu i do góry, łokieć luźny, nie przylega do ciała. W fazie uderzenia rakietka ruchem przedramienia i nadgarstka jest przemieszczana do przodu i w dół (w kierunku pod piłkę),  ruch podcięcia wyprowadzany jest z łokcia (plus praca nadgarstka) tak, aby w kontakcie piłki i rakietki, rakietka znajdowała się poniżej piłki, płynne uderzenie prowadzone jest i zakończone do przodu. uderzenia wykonywane jest z góry na dół i do przodu, w trakcie uderzenia rakietka z pozycji neutralnej otwiera się stopniowo, rakietka płynnym ruchem "wślizguje się" pod piłkę. Rakietka jest prowadzona ukośnie pod piłkę, tak, aby w momencie kontaktu rakietki i piłeczki, rakietka była ułożona poniżej (pod) piłką. </a:t>
            </a:r>
          </a:p>
        </p:txBody>
      </p:sp>
    </p:spTree>
    <p:extLst>
      <p:ext uri="{BB962C8B-B14F-4D97-AF65-F5344CB8AC3E}">
        <p14:creationId xmlns:p14="http://schemas.microsoft.com/office/powerpoint/2010/main" val="1945932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179512" y="3573016"/>
            <a:ext cx="8496944" cy="4896544"/>
          </a:xfrm>
        </p:spPr>
        <p:txBody>
          <a:bodyPr>
            <a:normAutofit/>
          </a:bodyPr>
          <a:lstStyle/>
          <a:p>
            <a:pPr marL="0" indent="0">
              <a:buNone/>
            </a:pPr>
            <a:r>
              <a:rPr lang="pl-PL" b="1" dirty="0">
                <a:solidFill>
                  <a:schemeClr val="tx1"/>
                </a:solidFill>
              </a:rPr>
              <a:t>PODCIĘCIE FORHEND </a:t>
            </a: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980728"/>
            <a:ext cx="4176464" cy="5563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6908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lnSpcReduction="10000"/>
          </a:bodyPr>
          <a:lstStyle/>
          <a:p>
            <a:pPr marL="0" indent="0">
              <a:buNone/>
            </a:pPr>
            <a:r>
              <a:rPr lang="pl-PL" b="1" dirty="0" smtClean="0">
                <a:solidFill>
                  <a:schemeClr val="tx1"/>
                </a:solidFill>
              </a:rPr>
              <a:t>PODCIĘCIE BEKHEND</a:t>
            </a:r>
          </a:p>
          <a:p>
            <a:pPr marL="0" indent="0">
              <a:buNone/>
            </a:pPr>
            <a:r>
              <a:rPr lang="pl-PL" b="1" dirty="0">
                <a:solidFill>
                  <a:schemeClr val="tx1"/>
                </a:solidFill>
              </a:rPr>
              <a:t>Podcięcie bekhendem w pozycji wyjściowej grający ma nogi w stosunku do siebie równolegle,  łokieć i ręka grająca z przodu ciała (przed tułowiem), ręka z rakietką ugięta w łokciu, uderzenie wyprowadzone jest z przedramienia z dodatkowym ruchem nadgarstka, uderzenia wykonywane jest z góry na dół i do przodu, w trakcie uderzenia rakietka z pozycji neutralnej otwiera się stopniowo, rakietka płynnym ruchem "wślizguje się" pod piłkę. Rakietka jest prowadzona ukośnie pod piłkę, tak, aby w momencie kontaktu rakietki i piłeczki, rakietka była ułożona poniżej (pod) piłką. Po zakończeniu ruchu ręka grająca prawie wyprostowana.</a:t>
            </a:r>
          </a:p>
        </p:txBody>
      </p:sp>
    </p:spTree>
    <p:extLst>
      <p:ext uri="{BB962C8B-B14F-4D97-AF65-F5344CB8AC3E}">
        <p14:creationId xmlns:p14="http://schemas.microsoft.com/office/powerpoint/2010/main" val="166366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179512" y="3573016"/>
            <a:ext cx="8496944" cy="4896544"/>
          </a:xfrm>
        </p:spPr>
        <p:txBody>
          <a:bodyPr>
            <a:normAutofit/>
          </a:bodyPr>
          <a:lstStyle/>
          <a:p>
            <a:pPr marL="0" indent="0">
              <a:buNone/>
            </a:pPr>
            <a:r>
              <a:rPr lang="pl-PL" b="1" dirty="0">
                <a:solidFill>
                  <a:schemeClr val="tx1"/>
                </a:solidFill>
              </a:rPr>
              <a:t>PODCIĘCIE BEKHEND</a:t>
            </a:r>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464535" y="2448234"/>
            <a:ext cx="5616622" cy="2825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60708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33" y="-531440"/>
            <a:ext cx="8625136" cy="1600200"/>
          </a:xfrm>
        </p:spPr>
        <p:txBody>
          <a:bodyPr/>
          <a:lstStyle/>
          <a:p>
            <a:pPr algn="l"/>
            <a:r>
              <a:rPr lang="pl-PL" sz="4000" b="1" dirty="0">
                <a:effectLst/>
              </a:rPr>
              <a:t>Technika gry w tenisa stołowego</a:t>
            </a:r>
            <a:endParaRPr lang="pl-PL" sz="4000" b="1" dirty="0"/>
          </a:p>
        </p:txBody>
      </p:sp>
      <p:sp>
        <p:nvSpPr>
          <p:cNvPr id="3" name="Symbol zastępczy zawartości 2"/>
          <p:cNvSpPr>
            <a:spLocks noGrp="1"/>
          </p:cNvSpPr>
          <p:nvPr>
            <p:ph idx="1"/>
          </p:nvPr>
        </p:nvSpPr>
        <p:spPr>
          <a:xfrm>
            <a:off x="251520" y="1052736"/>
            <a:ext cx="8496944" cy="5805264"/>
          </a:xfrm>
        </p:spPr>
        <p:txBody>
          <a:bodyPr>
            <a:normAutofit fontScale="70000" lnSpcReduction="20000"/>
          </a:bodyPr>
          <a:lstStyle/>
          <a:p>
            <a:pPr marL="0" indent="0">
              <a:buNone/>
            </a:pPr>
            <a:r>
              <a:rPr lang="pl-PL" b="1" dirty="0" smtClean="0">
                <a:solidFill>
                  <a:schemeClr val="tx1"/>
                </a:solidFill>
              </a:rPr>
              <a:t>TOPSPIN FORHEND I BEKHEND.</a:t>
            </a:r>
          </a:p>
          <a:p>
            <a:pPr marL="0" indent="0">
              <a:buNone/>
            </a:pPr>
            <a:r>
              <a:rPr lang="pl-PL" b="1" dirty="0">
                <a:solidFill>
                  <a:schemeClr val="tx1"/>
                </a:solidFill>
              </a:rPr>
              <a:t>Jest to uderzenie gdzie nadajemy piłeczce górną rotację czyli piłeczka ma obroty w przód. By to osiągnąć należy tak wykonać ruch rakietką z dołu do góry i w przód. Tylko w taki sposób nadamy piłeczce górne obroty. </a:t>
            </a:r>
          </a:p>
          <a:p>
            <a:pPr marL="0" indent="0">
              <a:buNone/>
            </a:pPr>
            <a:r>
              <a:rPr lang="pl-PL" b="1" dirty="0" err="1">
                <a:solidFill>
                  <a:schemeClr val="tx1"/>
                </a:solidFill>
              </a:rPr>
              <a:t>Topspin</a:t>
            </a:r>
            <a:r>
              <a:rPr lang="pl-PL" b="1" dirty="0">
                <a:solidFill>
                  <a:schemeClr val="tx1"/>
                </a:solidFill>
              </a:rPr>
              <a:t> forhend.  Gracze praworęczni wykonujący </a:t>
            </a:r>
            <a:r>
              <a:rPr lang="pl-PL" b="1" dirty="0" err="1">
                <a:solidFill>
                  <a:schemeClr val="tx1"/>
                </a:solidFill>
              </a:rPr>
              <a:t>topspin</a:t>
            </a:r>
            <a:r>
              <a:rPr lang="pl-PL" b="1" dirty="0">
                <a:solidFill>
                  <a:schemeClr val="tx1"/>
                </a:solidFill>
              </a:rPr>
              <a:t> forhend ustawiają się w pozycji wyjściowej, tak, aby lewa noga znajdowała się bliżej stołu, prawa dalej, środek ciężkości obniżony - nogi są ugięte w kolanach, ciężar ciała przeniesiony na prawa nogę, ręka grająca jest opuszczona, a rakietka umieszczona na zewnątrz, obok prawego kolana. Aby poprawnie zagrać </a:t>
            </a:r>
            <a:r>
              <a:rPr lang="pl-PL" b="1" dirty="0" err="1">
                <a:solidFill>
                  <a:schemeClr val="tx1"/>
                </a:solidFill>
              </a:rPr>
              <a:t>topspin</a:t>
            </a:r>
            <a:r>
              <a:rPr lang="pl-PL" b="1" dirty="0">
                <a:solidFill>
                  <a:schemeClr val="tx1"/>
                </a:solidFill>
              </a:rPr>
              <a:t> należy wykonać dynamiczny skręt kolan i tułowia z jednoczesnym ruchem ręki do góry i do przodu, także z ruchem nadgarstka z dołu do góry. Ruch całego ciała i ręki z rakietką prowadzony jest od dołu do góry, aby moment trafienia piłki i rakietki przypadł na lot opadający piłeczki. Uderzenie kończy się skrętem ciała w lewo, ręka kończy ruch z przodu, obok głowy, ciężar ciała przeniesiony jest na lewą nogę. Im szybciej i mocniej uderzymy w ten sposób piłeczkę rakietką tym większa będzie rotacja górna piłeczki i większa szybkość uderzenia.</a:t>
            </a:r>
          </a:p>
          <a:p>
            <a:pPr marL="0" indent="0">
              <a:buNone/>
            </a:pPr>
            <a:r>
              <a:rPr lang="pl-PL" b="1" dirty="0" err="1">
                <a:solidFill>
                  <a:schemeClr val="tx1"/>
                </a:solidFill>
              </a:rPr>
              <a:t>Topspin</a:t>
            </a:r>
            <a:r>
              <a:rPr lang="pl-PL" b="1" dirty="0">
                <a:solidFill>
                  <a:schemeClr val="tx1"/>
                </a:solidFill>
              </a:rPr>
              <a:t> bekhendowy  wykonujemy wykorzystując pracę przedramienia i nadgarstka. Ustawiamy się w taki sposób by nogi były lekko ugięte, ustawione równolegle do siebie. Z pozycji wyjściowej kierujemy rękę grającą z rakietką kierujemy w kierunku naszego ciała w okolice brzucha. Dolna część główki rakietki jest ustawiona pod kątek ostrym w kierunku stołu. Ruch wykonujemy z dołu do góry i lekko w bok tak by zakończyć w okolicy z prawej strony naszej głowy. Uderzenie wykonujemy przede wszystkim przedramieniem i nadgarstkiem. Należy rękę i nadgarstek mieć rozluźniony. Ruch wykonujemy szybko i dynamicznie by nadać piłeczce jak największą rotacji i prędkość.</a:t>
            </a:r>
          </a:p>
        </p:txBody>
      </p:sp>
    </p:spTree>
    <p:extLst>
      <p:ext uri="{BB962C8B-B14F-4D97-AF65-F5344CB8AC3E}">
        <p14:creationId xmlns:p14="http://schemas.microsoft.com/office/powerpoint/2010/main" val="18200624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1907704" y="1865849"/>
            <a:ext cx="8496944" cy="4896544"/>
          </a:xfrm>
        </p:spPr>
        <p:txBody>
          <a:bodyPr>
            <a:normAutofit/>
          </a:bodyPr>
          <a:lstStyle/>
          <a:p>
            <a:pPr marL="0" indent="0">
              <a:buNone/>
            </a:pPr>
            <a:r>
              <a:rPr lang="pl-PL" b="1" dirty="0" smtClean="0">
                <a:solidFill>
                  <a:schemeClr val="tx1"/>
                </a:solidFill>
              </a:rPr>
              <a:t>TOPSPIN FORHEND</a:t>
            </a:r>
            <a:endParaRPr lang="pl-PL" b="1" dirty="0">
              <a:solidFill>
                <a:schemeClr val="tx1"/>
              </a:solidFill>
            </a:endParaRPr>
          </a:p>
        </p:txBody>
      </p:sp>
      <p:pic>
        <p:nvPicPr>
          <p:cNvPr id="143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6934169">
            <a:off x="4495666" y="2819242"/>
            <a:ext cx="4077142" cy="3036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descr="C:\Users\Asia\Desktop\do prezentacji\20210212_1735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3766312">
            <a:off x="360237" y="3181059"/>
            <a:ext cx="3694700" cy="277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4284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8496944" cy="4896544"/>
          </a:xfrm>
        </p:spPr>
        <p:txBody>
          <a:bodyPr>
            <a:normAutofit lnSpcReduction="10000"/>
          </a:bodyPr>
          <a:lstStyle/>
          <a:p>
            <a:pPr marL="0" indent="0">
              <a:buNone/>
            </a:pPr>
            <a:r>
              <a:rPr lang="pl-PL" b="1" dirty="0" smtClean="0">
                <a:solidFill>
                  <a:schemeClr val="tx1"/>
                </a:solidFill>
              </a:rPr>
              <a:t>BLOK BEKHENDEM I FORHENDEM</a:t>
            </a:r>
          </a:p>
          <a:p>
            <a:pPr marL="0" indent="0">
              <a:buNone/>
            </a:pPr>
            <a:r>
              <a:rPr lang="pl-PL" b="1" dirty="0">
                <a:solidFill>
                  <a:schemeClr val="tx1"/>
                </a:solidFill>
              </a:rPr>
              <a:t>Blok jest elementem obronnym przeciwko </a:t>
            </a:r>
            <a:r>
              <a:rPr lang="pl-PL" b="1" dirty="0" err="1">
                <a:solidFill>
                  <a:schemeClr val="tx1"/>
                </a:solidFill>
              </a:rPr>
              <a:t>topspinowi</a:t>
            </a:r>
            <a:r>
              <a:rPr lang="pl-PL" b="1" dirty="0">
                <a:solidFill>
                  <a:schemeClr val="tx1"/>
                </a:solidFill>
              </a:rPr>
              <a:t>. Należy pamiętać że piłeczka po </a:t>
            </a:r>
            <a:r>
              <a:rPr lang="pl-PL" b="1" dirty="0" err="1">
                <a:solidFill>
                  <a:schemeClr val="tx1"/>
                </a:solidFill>
              </a:rPr>
              <a:t>topspinie</a:t>
            </a:r>
            <a:r>
              <a:rPr lang="pl-PL" b="1" dirty="0">
                <a:solidFill>
                  <a:schemeClr val="tx1"/>
                </a:solidFill>
              </a:rPr>
              <a:t> ma duże obroty w przód czyli ma górną rotację. Jeżeli ustawimy rakietkę jak do półwoleja czyli pod kątem prostym w stosunku do stołu to piłeczka w związku z górną rotacją jaką posiada poleci poza krawędź stołu. By </a:t>
            </a:r>
            <a:r>
              <a:rPr lang="pl-PL" b="1" dirty="0" err="1">
                <a:solidFill>
                  <a:schemeClr val="tx1"/>
                </a:solidFill>
              </a:rPr>
              <a:t>sie</a:t>
            </a:r>
            <a:r>
              <a:rPr lang="pl-PL" b="1" dirty="0">
                <a:solidFill>
                  <a:schemeClr val="tx1"/>
                </a:solidFill>
              </a:rPr>
              <a:t> temu przeciwstawić rakietka podczas bloku musi być ustawiona pod kątem by pokonać górną rotację. Dotyczy to forhendu jak i </a:t>
            </a:r>
            <a:r>
              <a:rPr lang="pl-PL" b="1" dirty="0" err="1">
                <a:solidFill>
                  <a:schemeClr val="tx1"/>
                </a:solidFill>
              </a:rPr>
              <a:t>bekfendu</a:t>
            </a:r>
            <a:r>
              <a:rPr lang="pl-PL" b="1" dirty="0">
                <a:solidFill>
                  <a:schemeClr val="tx1"/>
                </a:solidFill>
              </a:rPr>
              <a:t>. Blok kiedyś nazywany był przystawką z uwagi że wystarczyło tylko ustawić rakietkę pod kątem by skutecznie obronić się przed </a:t>
            </a:r>
            <a:r>
              <a:rPr lang="pl-PL" b="1" dirty="0" err="1">
                <a:solidFill>
                  <a:schemeClr val="tx1"/>
                </a:solidFill>
              </a:rPr>
              <a:t>topspinem</a:t>
            </a:r>
            <a:r>
              <a:rPr lang="pl-PL" b="1" dirty="0">
                <a:solidFill>
                  <a:schemeClr val="tx1"/>
                </a:solidFill>
              </a:rPr>
              <a:t> przeciwnika.</a:t>
            </a:r>
          </a:p>
        </p:txBody>
      </p:sp>
    </p:spTree>
    <p:extLst>
      <p:ext uri="{BB962C8B-B14F-4D97-AF65-F5344CB8AC3E}">
        <p14:creationId xmlns:p14="http://schemas.microsoft.com/office/powerpoint/2010/main" val="31988941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67544" y="260648"/>
            <a:ext cx="8229600" cy="1600200"/>
          </a:xfrm>
        </p:spPr>
        <p:txBody>
          <a:bodyPr/>
          <a:lstStyle/>
          <a:p>
            <a:pPr algn="l"/>
            <a:r>
              <a:rPr lang="pl-PL" b="1" dirty="0">
                <a:effectLst/>
              </a:rPr>
              <a:t>Technika gry w tenisa stołowego</a:t>
            </a:r>
            <a:endParaRPr lang="pl-PL" b="1" dirty="0"/>
          </a:p>
        </p:txBody>
      </p:sp>
      <p:sp>
        <p:nvSpPr>
          <p:cNvPr id="3" name="Symbol zastępczy zawartości 2"/>
          <p:cNvSpPr>
            <a:spLocks noGrp="1"/>
          </p:cNvSpPr>
          <p:nvPr>
            <p:ph idx="1"/>
          </p:nvPr>
        </p:nvSpPr>
        <p:spPr>
          <a:xfrm>
            <a:off x="251520" y="1844824"/>
            <a:ext cx="4752528" cy="4896544"/>
          </a:xfrm>
        </p:spPr>
        <p:txBody>
          <a:bodyPr>
            <a:normAutofit lnSpcReduction="10000"/>
          </a:bodyPr>
          <a:lstStyle/>
          <a:p>
            <a:pPr marL="0" indent="0">
              <a:buNone/>
            </a:pPr>
            <a:r>
              <a:rPr lang="pl-PL" b="1" dirty="0" smtClean="0">
                <a:solidFill>
                  <a:schemeClr val="tx1"/>
                </a:solidFill>
              </a:rPr>
              <a:t>OBRONA LOBEM I PODCIĘCIEM</a:t>
            </a:r>
          </a:p>
          <a:p>
            <a:pPr marL="0" indent="0">
              <a:buNone/>
            </a:pPr>
            <a:r>
              <a:rPr lang="pl-PL" b="1" dirty="0">
                <a:solidFill>
                  <a:schemeClr val="tx1"/>
                </a:solidFill>
              </a:rPr>
              <a:t>Są to elementy obrony wtedy kiedy przeciwnik zyskał przewagę i jesteśmy zmuszeni do obrony. Obrona lobem daje nam więcej czasu na obronę licząc że przeciwnik pomyli się lub da nam szansę do kontrataku.  Obrona podcięciem utrudnia przeciwnikowi atak z uwagi że podczas obrony podcięciem piłeczka ma dużą dolną rotację. </a:t>
            </a:r>
          </a:p>
        </p:txBody>
      </p:sp>
      <p:pic>
        <p:nvPicPr>
          <p:cNvPr id="15362" name="Picture 2" descr="C:\Users\Asia\Desktop\do prezentacji\20210212_1754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612568" y="1804256"/>
            <a:ext cx="4860032" cy="3645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172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zawartości 2"/>
          <p:cNvSpPr>
            <a:spLocks noGrp="1"/>
          </p:cNvSpPr>
          <p:nvPr>
            <p:ph idx="1"/>
          </p:nvPr>
        </p:nvSpPr>
        <p:spPr/>
        <p:txBody>
          <a:bodyPr/>
          <a:lstStyle/>
          <a:p>
            <a:pPr marL="0" indent="0">
              <a:buNone/>
            </a:pPr>
            <a:endParaRPr lang="pl-PL" dirty="0" smtClean="0"/>
          </a:p>
          <a:p>
            <a:pPr marL="0" indent="0">
              <a:buNone/>
            </a:pPr>
            <a:endParaRPr lang="pl-PL" dirty="0"/>
          </a:p>
          <a:p>
            <a:pPr marL="0" indent="0">
              <a:buNone/>
            </a:pPr>
            <a:endParaRPr lang="pl-PL" dirty="0" smtClean="0"/>
          </a:p>
          <a:p>
            <a:pPr marL="0" indent="0">
              <a:buNone/>
            </a:pPr>
            <a:endParaRPr lang="pl-PL" dirty="0"/>
          </a:p>
          <a:p>
            <a:pPr marL="0" indent="0">
              <a:buNone/>
            </a:pPr>
            <a:endParaRPr lang="pl-PL" dirty="0" smtClean="0"/>
          </a:p>
          <a:p>
            <a:pPr marL="0" indent="0">
              <a:buNone/>
            </a:pPr>
            <a:endParaRPr lang="pl-PL" dirty="0"/>
          </a:p>
          <a:p>
            <a:pPr marL="0" indent="0">
              <a:buNone/>
            </a:pPr>
            <a:endParaRPr lang="pl-PL" dirty="0" smtClean="0"/>
          </a:p>
          <a:p>
            <a:pPr marL="0" indent="0">
              <a:buNone/>
            </a:pPr>
            <a:endParaRPr lang="pl-PL" dirty="0"/>
          </a:p>
          <a:p>
            <a:pPr marL="0" indent="0">
              <a:buNone/>
            </a:pPr>
            <a:endParaRPr lang="pl-PL" dirty="0"/>
          </a:p>
        </p:txBody>
      </p:sp>
    </p:spTree>
    <p:extLst>
      <p:ext uri="{BB962C8B-B14F-4D97-AF65-F5344CB8AC3E}">
        <p14:creationId xmlns:p14="http://schemas.microsoft.com/office/powerpoint/2010/main" val="393204318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ierownictwo">
  <a:themeElements>
    <a:clrScheme name="Kierownictwo">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Kierownictw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Kierownictw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175</TotalTime>
  <Words>2289</Words>
  <Application>Microsoft Office PowerPoint</Application>
  <PresentationFormat>Pokaz na ekranie (4:3)</PresentationFormat>
  <Paragraphs>87</Paragraphs>
  <Slides>28</Slides>
  <Notes>0</Notes>
  <HiddenSlides>0</HiddenSlides>
  <MMClips>0</MMClips>
  <ScaleCrop>false</ScaleCrop>
  <HeadingPairs>
    <vt:vector size="4" baseType="variant">
      <vt:variant>
        <vt:lpstr>Motyw</vt:lpstr>
      </vt:variant>
      <vt:variant>
        <vt:i4>1</vt:i4>
      </vt:variant>
      <vt:variant>
        <vt:lpstr>Tytuły slajdów</vt:lpstr>
      </vt:variant>
      <vt:variant>
        <vt:i4>28</vt:i4>
      </vt:variant>
    </vt:vector>
  </HeadingPairs>
  <TitlesOfParts>
    <vt:vector size="29" baseType="lpstr">
      <vt:lpstr>Kierownictwo</vt:lpstr>
      <vt:lpstr>TENIS  STOŁOWY</vt:lpstr>
      <vt:lpstr>ABC tenisa stołowego dla studenta Uniwersytetu Warmińsko-Mazurskiego</vt:lpstr>
      <vt:lpstr>Historia tenisa stołowego</vt:lpstr>
      <vt:lpstr>Historia tenisa stołowego POLSKI ZWIĄZEK TENISA STOŁOWEGO </vt:lpstr>
      <vt:lpstr>Historia tenisa stołowego</vt:lpstr>
      <vt:lpstr>Historia tenisa stołowego Andrzej Grubba</vt:lpstr>
      <vt:lpstr>Sprzęt do gry</vt:lpstr>
      <vt:lpstr>Sprzęt do gry</vt:lpstr>
      <vt:lpstr>Sprzęt do gry</vt:lpstr>
      <vt:lpstr>Sprzęt do gry</vt:lpstr>
      <vt:lpstr>Przepisy gry w tenisa stołowego</vt:lpstr>
      <vt:lpstr>Przepisy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Technika gry w tenisa stołowego</vt:lpstr>
      <vt:lpstr>Prezentacja programu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TENIS  STOŁOWY</dc:title>
  <dc:creator>Asia</dc:creator>
  <cp:lastModifiedBy>Asia</cp:lastModifiedBy>
  <cp:revision>16</cp:revision>
  <dcterms:created xsi:type="dcterms:W3CDTF">2021-02-15T20:33:08Z</dcterms:created>
  <dcterms:modified xsi:type="dcterms:W3CDTF">2021-02-16T20:57:15Z</dcterms:modified>
</cp:coreProperties>
</file>