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5"/>
  </p:notesMasterIdLst>
  <p:sldIdLst>
    <p:sldId id="256" r:id="rId2"/>
    <p:sldId id="257" r:id="rId3"/>
    <p:sldId id="260" r:id="rId4"/>
    <p:sldId id="261" r:id="rId5"/>
    <p:sldId id="258"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624" autoAdjust="0"/>
  </p:normalViewPr>
  <p:slideViewPr>
    <p:cSldViewPr>
      <p:cViewPr varScale="1">
        <p:scale>
          <a:sx n="69" d="100"/>
          <a:sy n="69" d="100"/>
        </p:scale>
        <p:origin x="-140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695158-63AD-40EB-82E6-D2BC058A3336}" type="datetimeFigureOut">
              <a:rPr lang="pl-PL" smtClean="0"/>
              <a:t>2021-02-09</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BDAB4F-0522-41AC-AE86-707033EB3107}" type="slidenum">
              <a:rPr lang="pl-PL" smtClean="0"/>
              <a:t>‹#›</a:t>
            </a:fld>
            <a:endParaRPr lang="pl-PL"/>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38BDAB4F-0522-41AC-AE86-707033EB3107}" type="slidenum">
              <a:rPr lang="pl-PL" smtClean="0"/>
              <a:t>1</a:t>
            </a:fld>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7" name="Trójkąt równoramienny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ytuł 7"/>
          <p:cNvSpPr>
            <a:spLocks noGrp="1"/>
          </p:cNvSpPr>
          <p:nvPr>
            <p:ph type="ctrTitle"/>
          </p:nvPr>
        </p:nvSpPr>
        <p:spPr>
          <a:xfrm>
            <a:off x="540544" y="776288"/>
            <a:ext cx="8062912" cy="1470025"/>
          </a:xfrm>
        </p:spPr>
        <p:txBody>
          <a:bodyPr anchor="b">
            <a:normAutofit/>
          </a:bodyPr>
          <a:lstStyle>
            <a:lvl1pPr algn="r">
              <a:defRPr sz="4400"/>
            </a:lvl1pPr>
          </a:lstStyle>
          <a:p>
            <a:r>
              <a:rPr kumimoji="0" lang="pl-PL" smtClean="0"/>
              <a:t>Kliknij, aby edytować styl</a:t>
            </a:r>
            <a:endParaRPr kumimoji="0" lang="en-US"/>
          </a:p>
        </p:txBody>
      </p:sp>
      <p:sp>
        <p:nvSpPr>
          <p:cNvPr id="9" name="Podtytuł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
        <p:nvSpPr>
          <p:cNvPr id="28" name="Symbol zastępczy daty 27"/>
          <p:cNvSpPr>
            <a:spLocks noGrp="1"/>
          </p:cNvSpPr>
          <p:nvPr>
            <p:ph type="dt" sz="half" idx="10"/>
          </p:nvPr>
        </p:nvSpPr>
        <p:spPr>
          <a:xfrm>
            <a:off x="1371600" y="6012656"/>
            <a:ext cx="5791200" cy="365125"/>
          </a:xfrm>
        </p:spPr>
        <p:txBody>
          <a:bodyPr tIns="0" bIns="0" anchor="t"/>
          <a:lstStyle>
            <a:lvl1pPr algn="r">
              <a:defRPr sz="1000"/>
            </a:lvl1pPr>
          </a:lstStyle>
          <a:p>
            <a:fld id="{1594A47A-8B3E-4F15-922B-AA6BF32F6FCB}" type="datetimeFigureOut">
              <a:rPr lang="pl-PL" smtClean="0"/>
              <a:t>2021-02-09</a:t>
            </a:fld>
            <a:endParaRPr lang="pl-PL"/>
          </a:p>
        </p:txBody>
      </p:sp>
      <p:sp>
        <p:nvSpPr>
          <p:cNvPr id="17" name="Symbol zastępczy stopki 16"/>
          <p:cNvSpPr>
            <a:spLocks noGrp="1"/>
          </p:cNvSpPr>
          <p:nvPr>
            <p:ph type="ftr" sz="quarter" idx="11"/>
          </p:nvPr>
        </p:nvSpPr>
        <p:spPr>
          <a:xfrm>
            <a:off x="1371600" y="5650704"/>
            <a:ext cx="5791200" cy="365125"/>
          </a:xfrm>
        </p:spPr>
        <p:txBody>
          <a:bodyPr tIns="0" bIns="0" anchor="b"/>
          <a:lstStyle>
            <a:lvl1pPr algn="r">
              <a:defRPr sz="1100"/>
            </a:lvl1pPr>
          </a:lstStyle>
          <a:p>
            <a:endParaRPr lang="pl-PL"/>
          </a:p>
        </p:txBody>
      </p:sp>
      <p:sp>
        <p:nvSpPr>
          <p:cNvPr id="29" name="Symbol zastępczy numeru slajdu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E977877E-C9D6-4C71-BB0A-87F896CBB270}" type="slidenum">
              <a:rPr lang="pl-PL" smtClean="0"/>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457200" y="267494"/>
            <a:ext cx="8229600" cy="1399032"/>
          </a:xfrm>
        </p:spPr>
        <p:txBody>
          <a:bodyPr/>
          <a:lstStyle/>
          <a:p>
            <a:r>
              <a:rPr kumimoji="0" lang="pl-PL" smtClean="0"/>
              <a:t>Kliknij, aby edytować styl</a:t>
            </a:r>
            <a:endParaRPr kumimoji="0" lang="en-US"/>
          </a:p>
        </p:txBody>
      </p:sp>
      <p:sp>
        <p:nvSpPr>
          <p:cNvPr id="3" name="Symbol zastępczy zawartości 2"/>
          <p:cNvSpPr>
            <a:spLocks noGrp="1"/>
          </p:cNvSpPr>
          <p:nvPr>
            <p:ph idx="1"/>
          </p:nvPr>
        </p:nvSpPr>
        <p:spPr>
          <a:xfrm>
            <a:off x="457200" y="1882808"/>
            <a:ext cx="8229600" cy="4572000"/>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a:xfrm>
            <a:off x="4791456" y="6480048"/>
            <a:ext cx="2133600" cy="301752"/>
          </a:xfrm>
        </p:spPr>
        <p:txBody>
          <a:bodyPr/>
          <a:lstStyle/>
          <a:p>
            <a:fld id="{1594A47A-8B3E-4F15-922B-AA6BF32F6FCB}" type="datetimeFigureOut">
              <a:rPr lang="pl-PL" smtClean="0"/>
              <a:t>2021-02-09</a:t>
            </a:fld>
            <a:endParaRPr lang="pl-PL"/>
          </a:p>
        </p:txBody>
      </p:sp>
      <p:sp>
        <p:nvSpPr>
          <p:cNvPr id="5" name="Symbol zastępczy stopki 4"/>
          <p:cNvSpPr>
            <a:spLocks noGrp="1"/>
          </p:cNvSpPr>
          <p:nvPr>
            <p:ph type="ftr" sz="quarter" idx="11"/>
          </p:nvPr>
        </p:nvSpPr>
        <p:spPr>
          <a:xfrm>
            <a:off x="457200" y="6480969"/>
            <a:ext cx="4260056" cy="300831"/>
          </a:xfrm>
        </p:spPr>
        <p:txBody>
          <a:bodyPr/>
          <a:lstStyle/>
          <a:p>
            <a:endParaRPr lang="pl-PL"/>
          </a:p>
        </p:txBody>
      </p:sp>
      <p:sp>
        <p:nvSpPr>
          <p:cNvPr id="6" name="Symbol zastępczy numeru slajdu 5"/>
          <p:cNvSpPr>
            <a:spLocks noGrp="1"/>
          </p:cNvSpPr>
          <p:nvPr>
            <p:ph type="sldNum" sz="quarter" idx="12"/>
          </p:nvPr>
        </p:nvSpPr>
        <p:spPr/>
        <p:txBody>
          <a:bodyPr/>
          <a:lstStyle/>
          <a:p>
            <a:fld id="{E977877E-C9D6-4C71-BB0A-87F896CBB270}" type="slidenum">
              <a:rPr lang="pl-PL" smtClean="0"/>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2">
        <a:schemeClr val="bg1"/>
      </p:bgRef>
    </p:bg>
    <p:spTree>
      <p:nvGrpSpPr>
        <p:cNvPr id="1" name=""/>
        <p:cNvGrpSpPr/>
        <p:nvPr/>
      </p:nvGrpSpPr>
      <p:grpSpPr>
        <a:xfrm>
          <a:off x="0" y="0"/>
          <a:ext cx="0" cy="0"/>
          <a:chOff x="0" y="0"/>
          <a:chExt cx="0" cy="0"/>
        </a:xfrm>
      </p:grpSpPr>
      <p:sp>
        <p:nvSpPr>
          <p:cNvPr id="9" name="Trójkąt prostokątny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Trójkąt równoramienny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Symbol zastępczy daty 3"/>
          <p:cNvSpPr>
            <a:spLocks noGrp="1"/>
          </p:cNvSpPr>
          <p:nvPr>
            <p:ph type="dt" sz="half" idx="10"/>
          </p:nvPr>
        </p:nvSpPr>
        <p:spPr>
          <a:xfrm>
            <a:off x="6955632" y="6477000"/>
            <a:ext cx="2133600" cy="304800"/>
          </a:xfrm>
        </p:spPr>
        <p:txBody>
          <a:bodyPr/>
          <a:lstStyle/>
          <a:p>
            <a:fld id="{1594A47A-8B3E-4F15-922B-AA6BF32F6FCB}" type="datetimeFigureOut">
              <a:rPr lang="pl-PL" smtClean="0"/>
              <a:t>2021-02-09</a:t>
            </a:fld>
            <a:endParaRPr lang="pl-PL"/>
          </a:p>
        </p:txBody>
      </p:sp>
      <p:sp>
        <p:nvSpPr>
          <p:cNvPr id="5" name="Symbol zastępczy stopki 4"/>
          <p:cNvSpPr>
            <a:spLocks noGrp="1"/>
          </p:cNvSpPr>
          <p:nvPr>
            <p:ph type="ftr" sz="quarter" idx="11"/>
          </p:nvPr>
        </p:nvSpPr>
        <p:spPr>
          <a:xfrm>
            <a:off x="2619376" y="6480969"/>
            <a:ext cx="4260056" cy="300831"/>
          </a:xfrm>
        </p:spPr>
        <p:txBody>
          <a:bodyPr/>
          <a:lstStyle/>
          <a:p>
            <a:endParaRPr lang="pl-PL"/>
          </a:p>
        </p:txBody>
      </p:sp>
      <p:sp>
        <p:nvSpPr>
          <p:cNvPr id="6" name="Symbol zastępczy numeru slajdu 5"/>
          <p:cNvSpPr>
            <a:spLocks noGrp="1"/>
          </p:cNvSpPr>
          <p:nvPr>
            <p:ph type="sldNum" sz="quarter" idx="12"/>
          </p:nvPr>
        </p:nvSpPr>
        <p:spPr>
          <a:xfrm>
            <a:off x="8451056" y="809624"/>
            <a:ext cx="502920" cy="300831"/>
          </a:xfrm>
        </p:spPr>
        <p:txBody>
          <a:bodyPr/>
          <a:lstStyle/>
          <a:p>
            <a:fld id="{E977877E-C9D6-4C71-BB0A-87F896CBB270}" type="slidenum">
              <a:rPr lang="pl-PL" smtClean="0"/>
              <a:t>‹#›</a:t>
            </a:fld>
            <a:endParaRPr lang="pl-PL"/>
          </a:p>
        </p:txBody>
      </p:sp>
      <p:cxnSp>
        <p:nvCxnSpPr>
          <p:cNvPr id="11" name="Łącznik prosty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Łącznik prosty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ytuł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pl-PL" smtClean="0"/>
              <a:t>Kliknij, aby edytować styl</a:t>
            </a:r>
            <a:endParaRPr kumimoji="0" lang="en-US"/>
          </a:p>
        </p:txBody>
      </p:sp>
      <p:sp>
        <p:nvSpPr>
          <p:cNvPr id="3" name="Symbol zastępczy tekstu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l-PL" smtClean="0"/>
              <a:t>Kliknij, aby edytować style wzorca tekstu</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marL="0" algn="l">
              <a:defRPr/>
            </a:lvl1pPr>
          </a:lstStyle>
          <a:p>
            <a:r>
              <a:rPr kumimoji="0" lang="pl-PL" smtClean="0"/>
              <a:t>Kliknij, aby edytować styl</a:t>
            </a:r>
            <a:endParaRPr kumimoji="0" lang="en-US"/>
          </a:p>
        </p:txBody>
      </p:sp>
      <p:sp>
        <p:nvSpPr>
          <p:cNvPr id="3" name="Symbol zastępczy zawartości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a:xfrm>
            <a:off x="4791456" y="6480969"/>
            <a:ext cx="2133600" cy="301752"/>
          </a:xfrm>
        </p:spPr>
        <p:txBody>
          <a:bodyPr/>
          <a:lstStyle/>
          <a:p>
            <a:fld id="{1594A47A-8B3E-4F15-922B-AA6BF32F6FCB}" type="datetimeFigureOut">
              <a:rPr lang="pl-PL" smtClean="0"/>
              <a:t>2021-02-09</a:t>
            </a:fld>
            <a:endParaRPr lang="pl-PL"/>
          </a:p>
        </p:txBody>
      </p:sp>
      <p:sp>
        <p:nvSpPr>
          <p:cNvPr id="6" name="Symbol zastępczy stopki 5"/>
          <p:cNvSpPr>
            <a:spLocks noGrp="1"/>
          </p:cNvSpPr>
          <p:nvPr>
            <p:ph type="ftr" sz="quarter" idx="11"/>
          </p:nvPr>
        </p:nvSpPr>
        <p:spPr>
          <a:xfrm>
            <a:off x="457200" y="6480969"/>
            <a:ext cx="4260056" cy="301752"/>
          </a:xfrm>
        </p:spPr>
        <p:txBody>
          <a:bodyPr/>
          <a:lstStyle/>
          <a:p>
            <a:endParaRPr lang="pl-PL"/>
          </a:p>
        </p:txBody>
      </p:sp>
      <p:sp>
        <p:nvSpPr>
          <p:cNvPr id="7" name="Symbol zastępczy numeru slajdu 6"/>
          <p:cNvSpPr>
            <a:spLocks noGrp="1"/>
          </p:cNvSpPr>
          <p:nvPr>
            <p:ph type="sldNum" sz="quarter" idx="12"/>
          </p:nvPr>
        </p:nvSpPr>
        <p:spPr>
          <a:xfrm>
            <a:off x="7589520" y="6480969"/>
            <a:ext cx="502920" cy="301752"/>
          </a:xfrm>
        </p:spPr>
        <p:txBody>
          <a:bodyPr/>
          <a:lstStyle/>
          <a:p>
            <a:fld id="{E977877E-C9D6-4C71-BB0A-87F896CBB270}" type="slidenum">
              <a:rPr lang="pl-PL" smtClean="0"/>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bg>
      <p:bgRef idx="1002">
        <a:schemeClr val="bg2"/>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pl-PL" smtClean="0"/>
              <a:t>Kliknij, aby edytować styl</a:t>
            </a:r>
            <a:endParaRPr kumimoji="0" lang="en-US"/>
          </a:p>
        </p:txBody>
      </p:sp>
      <p:sp>
        <p:nvSpPr>
          <p:cNvPr id="3" name="Symbol zastępczy tekstu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a:xfrm>
            <a:off x="4791456" y="6480969"/>
            <a:ext cx="2130552" cy="301752"/>
          </a:xfrm>
        </p:spPr>
        <p:txBody>
          <a:bodyPr/>
          <a:lstStyle/>
          <a:p>
            <a:fld id="{1594A47A-8B3E-4F15-922B-AA6BF32F6FCB}" type="datetimeFigureOut">
              <a:rPr lang="pl-PL" smtClean="0"/>
              <a:t>2021-02-09</a:t>
            </a:fld>
            <a:endParaRPr lang="pl-PL"/>
          </a:p>
        </p:txBody>
      </p:sp>
      <p:sp>
        <p:nvSpPr>
          <p:cNvPr id="8" name="Symbol zastępczy stopki 7"/>
          <p:cNvSpPr>
            <a:spLocks noGrp="1"/>
          </p:cNvSpPr>
          <p:nvPr>
            <p:ph type="ftr" sz="quarter" idx="11"/>
          </p:nvPr>
        </p:nvSpPr>
        <p:spPr>
          <a:xfrm>
            <a:off x="457200" y="6480969"/>
            <a:ext cx="4261104" cy="301752"/>
          </a:xfrm>
        </p:spPr>
        <p:txBody>
          <a:bodyPr/>
          <a:lstStyle/>
          <a:p>
            <a:endParaRPr lang="pl-PL"/>
          </a:p>
        </p:txBody>
      </p:sp>
      <p:sp>
        <p:nvSpPr>
          <p:cNvPr id="9" name="Symbol zastępczy numeru slajdu 8"/>
          <p:cNvSpPr>
            <a:spLocks noGrp="1"/>
          </p:cNvSpPr>
          <p:nvPr>
            <p:ph type="sldNum" sz="quarter" idx="12"/>
          </p:nvPr>
        </p:nvSpPr>
        <p:spPr>
          <a:xfrm>
            <a:off x="7589520" y="6483096"/>
            <a:ext cx="502920" cy="301752"/>
          </a:xfrm>
        </p:spPr>
        <p:txBody>
          <a:bodyPr/>
          <a:lstStyle>
            <a:lvl1pPr algn="ctr">
              <a:defRPr/>
            </a:lvl1pPr>
          </a:lstStyle>
          <a:p>
            <a:fld id="{E977877E-C9D6-4C71-BB0A-87F896CBB270}" type="slidenum">
              <a:rPr lang="pl-PL" smtClean="0"/>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b="0"/>
            </a:lvl1pPr>
          </a:lstStyle>
          <a:p>
            <a:r>
              <a:rPr kumimoji="0" lang="pl-PL" smtClean="0"/>
              <a:t>Kliknij, aby edytować styl</a:t>
            </a:r>
            <a:endParaRPr kumimoji="0" lang="en-US"/>
          </a:p>
        </p:txBody>
      </p:sp>
      <p:sp>
        <p:nvSpPr>
          <p:cNvPr id="3" name="Symbol zastępczy daty 2"/>
          <p:cNvSpPr>
            <a:spLocks noGrp="1"/>
          </p:cNvSpPr>
          <p:nvPr>
            <p:ph type="dt" sz="half" idx="10"/>
          </p:nvPr>
        </p:nvSpPr>
        <p:spPr/>
        <p:txBody>
          <a:bodyPr/>
          <a:lstStyle/>
          <a:p>
            <a:fld id="{1594A47A-8B3E-4F15-922B-AA6BF32F6FCB}" type="datetimeFigureOut">
              <a:rPr lang="pl-PL" smtClean="0"/>
              <a:t>2021-02-09</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E977877E-C9D6-4C71-BB0A-87F896CBB270}" type="slidenum">
              <a:rPr lang="pl-PL" smtClean="0"/>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a:xfrm>
            <a:off x="4791456" y="6480969"/>
            <a:ext cx="2133600" cy="301752"/>
          </a:xfrm>
        </p:spPr>
        <p:txBody>
          <a:bodyPr/>
          <a:lstStyle/>
          <a:p>
            <a:fld id="{1594A47A-8B3E-4F15-922B-AA6BF32F6FCB}" type="datetimeFigureOut">
              <a:rPr lang="pl-PL" smtClean="0"/>
              <a:t>2021-02-09</a:t>
            </a:fld>
            <a:endParaRPr lang="pl-PL"/>
          </a:p>
        </p:txBody>
      </p:sp>
      <p:sp>
        <p:nvSpPr>
          <p:cNvPr id="3" name="Symbol zastępczy stopki 2"/>
          <p:cNvSpPr>
            <a:spLocks noGrp="1"/>
          </p:cNvSpPr>
          <p:nvPr>
            <p:ph type="ftr" sz="quarter" idx="11"/>
          </p:nvPr>
        </p:nvSpPr>
        <p:spPr>
          <a:xfrm>
            <a:off x="457200" y="6481890"/>
            <a:ext cx="4260056" cy="300831"/>
          </a:xfrm>
        </p:spPr>
        <p:txBody>
          <a:bodyPr/>
          <a:lstStyle/>
          <a:p>
            <a:endParaRPr lang="pl-PL"/>
          </a:p>
        </p:txBody>
      </p:sp>
      <p:sp>
        <p:nvSpPr>
          <p:cNvPr id="4" name="Symbol zastępczy numeru slajdu 3"/>
          <p:cNvSpPr>
            <a:spLocks noGrp="1"/>
          </p:cNvSpPr>
          <p:nvPr>
            <p:ph type="sldNum" sz="quarter" idx="12"/>
          </p:nvPr>
        </p:nvSpPr>
        <p:spPr>
          <a:xfrm>
            <a:off x="7589520" y="6480969"/>
            <a:ext cx="502920" cy="301752"/>
          </a:xfrm>
        </p:spPr>
        <p:txBody>
          <a:bodyPr/>
          <a:lstStyle/>
          <a:p>
            <a:fld id="{E977877E-C9D6-4C71-BB0A-87F896CBB270}" type="slidenum">
              <a:rPr lang="pl-PL" smtClean="0"/>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Ref idx="1002">
        <a:schemeClr val="bg2"/>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pl-PL" smtClean="0"/>
              <a:t>Kliknij, aby edytować styl</a:t>
            </a:r>
            <a:endParaRPr kumimoji="0" lang="en-US"/>
          </a:p>
        </p:txBody>
      </p:sp>
      <p:sp>
        <p:nvSpPr>
          <p:cNvPr id="3" name="Symbol zastępczy tekstu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pl-PL" smtClean="0"/>
              <a:t>Kliknij, aby edytować style wzorca tekstu</a:t>
            </a:r>
          </a:p>
        </p:txBody>
      </p:sp>
      <p:sp>
        <p:nvSpPr>
          <p:cNvPr id="4" name="Symbol zastępczy zawartości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a:xfrm>
            <a:off x="6278976" y="6556248"/>
            <a:ext cx="2133600" cy="301752"/>
          </a:xfrm>
        </p:spPr>
        <p:txBody>
          <a:bodyPr/>
          <a:lstStyle>
            <a:lvl1pPr>
              <a:defRPr sz="900"/>
            </a:lvl1pPr>
          </a:lstStyle>
          <a:p>
            <a:fld id="{1594A47A-8B3E-4F15-922B-AA6BF32F6FCB}" type="datetimeFigureOut">
              <a:rPr lang="pl-PL" smtClean="0"/>
              <a:t>2021-02-09</a:t>
            </a:fld>
            <a:endParaRPr lang="pl-PL"/>
          </a:p>
        </p:txBody>
      </p:sp>
      <p:sp>
        <p:nvSpPr>
          <p:cNvPr id="6" name="Symbol zastępczy stopki 5"/>
          <p:cNvSpPr>
            <a:spLocks noGrp="1"/>
          </p:cNvSpPr>
          <p:nvPr>
            <p:ph type="ftr" sz="quarter" idx="11"/>
          </p:nvPr>
        </p:nvSpPr>
        <p:spPr>
          <a:xfrm>
            <a:off x="1135856" y="6556248"/>
            <a:ext cx="5143120" cy="301752"/>
          </a:xfrm>
        </p:spPr>
        <p:txBody>
          <a:bodyPr/>
          <a:lstStyle>
            <a:lvl1pPr>
              <a:defRPr sz="900"/>
            </a:lvl1pPr>
          </a:lstStyle>
          <a:p>
            <a:endParaRPr lang="pl-PL"/>
          </a:p>
        </p:txBody>
      </p:sp>
      <p:sp>
        <p:nvSpPr>
          <p:cNvPr id="7" name="Symbol zastępczy numeru slajdu 6"/>
          <p:cNvSpPr>
            <a:spLocks noGrp="1"/>
          </p:cNvSpPr>
          <p:nvPr>
            <p:ph type="sldNum" sz="quarter" idx="12"/>
          </p:nvPr>
        </p:nvSpPr>
        <p:spPr>
          <a:xfrm>
            <a:off x="8410576" y="6556248"/>
            <a:ext cx="502920" cy="301752"/>
          </a:xfrm>
        </p:spPr>
        <p:txBody>
          <a:bodyPr/>
          <a:lstStyle>
            <a:lvl1pPr>
              <a:defRPr sz="900"/>
            </a:lvl1pPr>
          </a:lstStyle>
          <a:p>
            <a:fld id="{E977877E-C9D6-4C71-BB0A-87F896CBB270}" type="slidenum">
              <a:rPr lang="pl-PL" smtClean="0"/>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Ref idx="1002">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pl-PL" smtClean="0"/>
              <a:t>Kliknij, aby edytować styl</a:t>
            </a:r>
            <a:endParaRPr kumimoji="0" lang="en-US"/>
          </a:p>
        </p:txBody>
      </p:sp>
      <p:sp>
        <p:nvSpPr>
          <p:cNvPr id="3" name="Symbol zastępczy obrazu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pl-PL" smtClean="0"/>
              <a:t>Kliknij ikonę, aby dodać obraz</a:t>
            </a:r>
            <a:endParaRPr kumimoji="0" lang="en-US" dirty="0"/>
          </a:p>
        </p:txBody>
      </p:sp>
      <p:sp>
        <p:nvSpPr>
          <p:cNvPr id="4" name="Symbol zastępczy tekstu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pl-PL" smtClean="0"/>
              <a:t>Kliknij, aby edytować style wzorca tekstu</a:t>
            </a:r>
          </a:p>
        </p:txBody>
      </p:sp>
      <p:sp>
        <p:nvSpPr>
          <p:cNvPr id="5" name="Symbol zastępczy daty 4"/>
          <p:cNvSpPr>
            <a:spLocks noGrp="1"/>
          </p:cNvSpPr>
          <p:nvPr>
            <p:ph type="dt" sz="half" idx="10"/>
          </p:nvPr>
        </p:nvSpPr>
        <p:spPr>
          <a:xfrm>
            <a:off x="6108192" y="6556248"/>
            <a:ext cx="2103120" cy="301752"/>
          </a:xfrm>
        </p:spPr>
        <p:txBody>
          <a:bodyPr/>
          <a:lstStyle>
            <a:lvl1pPr>
              <a:defRPr sz="900"/>
            </a:lvl1pPr>
          </a:lstStyle>
          <a:p>
            <a:fld id="{1594A47A-8B3E-4F15-922B-AA6BF32F6FCB}" type="datetimeFigureOut">
              <a:rPr lang="pl-PL" smtClean="0"/>
              <a:t>2021-02-09</a:t>
            </a:fld>
            <a:endParaRPr lang="pl-PL"/>
          </a:p>
        </p:txBody>
      </p:sp>
      <p:sp>
        <p:nvSpPr>
          <p:cNvPr id="6" name="Symbol zastępczy stopki 5"/>
          <p:cNvSpPr>
            <a:spLocks noGrp="1"/>
          </p:cNvSpPr>
          <p:nvPr>
            <p:ph type="ftr" sz="quarter" idx="11"/>
          </p:nvPr>
        </p:nvSpPr>
        <p:spPr>
          <a:xfrm>
            <a:off x="1170432" y="6557169"/>
            <a:ext cx="4948072" cy="301752"/>
          </a:xfrm>
        </p:spPr>
        <p:txBody>
          <a:bodyPr/>
          <a:lstStyle>
            <a:lvl1pPr>
              <a:defRPr sz="900"/>
            </a:lvl1pPr>
          </a:lstStyle>
          <a:p>
            <a:endParaRPr lang="pl-PL"/>
          </a:p>
        </p:txBody>
      </p:sp>
      <p:sp>
        <p:nvSpPr>
          <p:cNvPr id="7" name="Symbol zastępczy numeru slajdu 6"/>
          <p:cNvSpPr>
            <a:spLocks noGrp="1"/>
          </p:cNvSpPr>
          <p:nvPr>
            <p:ph type="sldNum" sz="quarter" idx="12"/>
          </p:nvPr>
        </p:nvSpPr>
        <p:spPr>
          <a:xfrm>
            <a:off x="8217192" y="6556248"/>
            <a:ext cx="365760" cy="301752"/>
          </a:xfrm>
        </p:spPr>
        <p:txBody>
          <a:bodyPr/>
          <a:lstStyle>
            <a:lvl1pPr algn="ctr">
              <a:defRPr sz="900"/>
            </a:lvl1pPr>
          </a:lstStyle>
          <a:p>
            <a:fld id="{E977877E-C9D6-4C71-BB0A-87F896CBB270}" type="slidenum">
              <a:rPr lang="pl-PL" smtClean="0"/>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1594A47A-8B3E-4F15-922B-AA6BF32F6FCB}" type="datetimeFigureOut">
              <a:rPr lang="pl-PL" smtClean="0"/>
              <a:t>2021-02-09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E977877E-C9D6-4C71-BB0A-87F896CBB270}" type="slidenum">
              <a:rPr lang="pl-PL" smtClean="0"/>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781800" y="381000"/>
            <a:ext cx="1905000" cy="5486400"/>
          </a:xfrm>
        </p:spPr>
        <p:txBody>
          <a:bodyPr vert="eaVer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381000"/>
            <a:ext cx="6248400" cy="5486400"/>
          </a:xfrm>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1594A47A-8B3E-4F15-922B-AA6BF32F6FCB}" type="datetimeFigureOut">
              <a:rPr lang="pl-PL" smtClean="0"/>
              <a:t>2021-02-09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E977877E-C9D6-4C71-BB0A-87F896CBB270}" type="slidenum">
              <a:rPr lang="pl-PL" smtClean="0"/>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ójkąt prostokątny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Łącznik prosty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Łącznik prosty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Symbol zastępczy tytułu 21"/>
          <p:cNvSpPr>
            <a:spLocks noGrp="1"/>
          </p:cNvSpPr>
          <p:nvPr>
            <p:ph type="title"/>
          </p:nvPr>
        </p:nvSpPr>
        <p:spPr>
          <a:xfrm>
            <a:off x="457200" y="267494"/>
            <a:ext cx="8229600" cy="1399032"/>
          </a:xfrm>
          <a:prstGeom prst="rect">
            <a:avLst/>
          </a:prstGeom>
        </p:spPr>
        <p:txBody>
          <a:bodyPr vert="horz" anchor="ctr">
            <a:normAutofit/>
          </a:bodyPr>
          <a:lstStyle/>
          <a:p>
            <a:r>
              <a:rPr kumimoji="0" lang="pl-PL" smtClean="0"/>
              <a:t>Kliknij, aby edytować styl</a:t>
            </a:r>
            <a:endParaRPr kumimoji="0" lang="en-US"/>
          </a:p>
        </p:txBody>
      </p:sp>
      <p:sp>
        <p:nvSpPr>
          <p:cNvPr id="13" name="Symbol zastępczy tekstu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14" name="Symbol zastępczy daty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1594A47A-8B3E-4F15-922B-AA6BF32F6FCB}" type="datetimeFigureOut">
              <a:rPr lang="pl-PL" smtClean="0"/>
              <a:t>2021-02-09</a:t>
            </a:fld>
            <a:endParaRPr lang="pl-PL"/>
          </a:p>
        </p:txBody>
      </p:sp>
      <p:sp>
        <p:nvSpPr>
          <p:cNvPr id="3" name="Symbol zastępczy stopki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pl-PL"/>
          </a:p>
        </p:txBody>
      </p:sp>
      <p:sp>
        <p:nvSpPr>
          <p:cNvPr id="23" name="Symbol zastępczy numeru slajdu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E977877E-C9D6-4C71-BB0A-87F896CBB270}" type="slidenum">
              <a:rPr lang="pl-PL" smtClean="0"/>
              <a:t>‹#›</a:t>
            </a:fld>
            <a:endParaRPr lang="pl-PL"/>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539552" y="332656"/>
            <a:ext cx="7776864" cy="1008111"/>
          </a:xfrm>
        </p:spPr>
        <p:txBody>
          <a:bodyPr/>
          <a:lstStyle/>
          <a:p>
            <a:pPr algn="ctr"/>
            <a:r>
              <a:rPr lang="pl-PL" dirty="0" smtClean="0"/>
              <a:t>Kolarstwo</a:t>
            </a:r>
            <a:endParaRPr lang="pl-PL" dirty="0"/>
          </a:p>
        </p:txBody>
      </p:sp>
      <p:sp>
        <p:nvSpPr>
          <p:cNvPr id="3" name="Podtytuł 2"/>
          <p:cNvSpPr>
            <a:spLocks noGrp="1"/>
          </p:cNvSpPr>
          <p:nvPr>
            <p:ph type="subTitle" idx="1"/>
          </p:nvPr>
        </p:nvSpPr>
        <p:spPr>
          <a:xfrm>
            <a:off x="1371600" y="1988840"/>
            <a:ext cx="6400800" cy="3649960"/>
          </a:xfrm>
        </p:spPr>
        <p:txBody>
          <a:bodyPr/>
          <a:lstStyle/>
          <a:p>
            <a:endParaRPr lang="pl-PL" dirty="0"/>
          </a:p>
        </p:txBody>
      </p:sp>
      <p:pic>
        <p:nvPicPr>
          <p:cNvPr id="4" name="Obraz 3" descr="kolarstwo 1.jpg"/>
          <p:cNvPicPr>
            <a:picLocks noChangeAspect="1"/>
          </p:cNvPicPr>
          <p:nvPr/>
        </p:nvPicPr>
        <p:blipFill>
          <a:blip r:embed="rId3" cstate="print"/>
          <a:stretch>
            <a:fillRect/>
          </a:stretch>
        </p:blipFill>
        <p:spPr>
          <a:xfrm>
            <a:off x="899177" y="1700808"/>
            <a:ext cx="7376092" cy="4320480"/>
          </a:xfrm>
          <a:prstGeom prst="rect">
            <a:avLst/>
          </a:prstGeom>
          <a:effectLst>
            <a:softEdge rad="317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67494"/>
            <a:ext cx="8229600" cy="1217290"/>
          </a:xfrm>
        </p:spPr>
        <p:txBody>
          <a:bodyPr/>
          <a:lstStyle/>
          <a:p>
            <a:r>
              <a:rPr lang="pl-PL" dirty="0" smtClean="0"/>
              <a:t>Spis treści</a:t>
            </a:r>
            <a:endParaRPr lang="pl-PL" dirty="0"/>
          </a:p>
        </p:txBody>
      </p:sp>
      <p:sp>
        <p:nvSpPr>
          <p:cNvPr id="3" name="Symbol zastępczy zawartości 2"/>
          <p:cNvSpPr>
            <a:spLocks noGrp="1"/>
          </p:cNvSpPr>
          <p:nvPr>
            <p:ph idx="1"/>
          </p:nvPr>
        </p:nvSpPr>
        <p:spPr>
          <a:xfrm>
            <a:off x="457200" y="1412776"/>
            <a:ext cx="8229600" cy="5042032"/>
          </a:xfrm>
        </p:spPr>
        <p:txBody>
          <a:bodyPr>
            <a:normAutofit/>
          </a:bodyPr>
          <a:lstStyle/>
          <a:p>
            <a:r>
              <a:rPr lang="pl-PL" dirty="0" smtClean="0"/>
              <a:t>Kolarstwo – historia</a:t>
            </a:r>
          </a:p>
          <a:p>
            <a:r>
              <a:rPr lang="pl-PL" dirty="0" smtClean="0"/>
              <a:t>Kolarstwo-rodzaje</a:t>
            </a:r>
          </a:p>
          <a:p>
            <a:r>
              <a:rPr lang="pl-PL" dirty="0" smtClean="0"/>
              <a:t>Największe wyścigi kolarskie na świecie</a:t>
            </a:r>
          </a:p>
          <a:p>
            <a:r>
              <a:rPr lang="pl-PL" dirty="0" smtClean="0"/>
              <a:t>Sławy światowego kolarstwa</a:t>
            </a:r>
          </a:p>
          <a:p>
            <a:r>
              <a:rPr lang="pl-PL" dirty="0" smtClean="0"/>
              <a:t>Sławy polskiego kolarstwa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67494"/>
            <a:ext cx="8229600" cy="929258"/>
          </a:xfrm>
        </p:spPr>
        <p:txBody>
          <a:bodyPr/>
          <a:lstStyle/>
          <a:p>
            <a:r>
              <a:rPr lang="pl-PL" dirty="0" smtClean="0"/>
              <a:t>Kolarstwo - historia</a:t>
            </a:r>
            <a:endParaRPr lang="pl-PL" dirty="0"/>
          </a:p>
        </p:txBody>
      </p:sp>
      <p:sp>
        <p:nvSpPr>
          <p:cNvPr id="3" name="Symbol zastępczy zawartości 2"/>
          <p:cNvSpPr>
            <a:spLocks noGrp="1"/>
          </p:cNvSpPr>
          <p:nvPr>
            <p:ph idx="1"/>
          </p:nvPr>
        </p:nvSpPr>
        <p:spPr>
          <a:xfrm>
            <a:off x="467544" y="1196752"/>
            <a:ext cx="8229600" cy="2592288"/>
          </a:xfrm>
        </p:spPr>
        <p:txBody>
          <a:bodyPr>
            <a:normAutofit fontScale="70000" lnSpcReduction="20000"/>
          </a:bodyPr>
          <a:lstStyle/>
          <a:p>
            <a:r>
              <a:rPr lang="pl-PL" dirty="0" smtClean="0"/>
              <a:t>Za początek kolarstwa szosowego został uznany wyścig 1869 na trasie </a:t>
            </a:r>
            <a:r>
              <a:rPr lang="pl-PL" dirty="0" err="1" smtClean="0"/>
              <a:t>Paryż–Rouen</a:t>
            </a:r>
            <a:r>
              <a:rPr lang="pl-PL" dirty="0" smtClean="0"/>
              <a:t> (123 km); od 1893 odbywają się mistrzostwa świata w kolarstwie </a:t>
            </a:r>
            <a:r>
              <a:rPr lang="pl-PL" dirty="0" smtClean="0"/>
              <a:t>torowym, a</a:t>
            </a:r>
            <a:r>
              <a:rPr lang="pl-PL" dirty="0" smtClean="0"/>
              <a:t> od 1921 — w </a:t>
            </a:r>
            <a:r>
              <a:rPr lang="pl-PL" dirty="0" smtClean="0"/>
              <a:t>szosowym. </a:t>
            </a:r>
            <a:r>
              <a:rPr lang="pl-PL" dirty="0" smtClean="0"/>
              <a:t>W programie igrzysk olimpijskich od 1896 (kobiety od 1984); 1900 została zał. </a:t>
            </a:r>
            <a:r>
              <a:rPr lang="pl-PL" dirty="0" smtClean="0"/>
              <a:t>Międzynarodowa Unia </a:t>
            </a:r>
            <a:r>
              <a:rPr lang="pl-PL" dirty="0" smtClean="0"/>
              <a:t>Kolarska </a:t>
            </a:r>
            <a:r>
              <a:rPr lang="pl-PL" dirty="0" smtClean="0"/>
              <a:t>(Union </a:t>
            </a:r>
            <a:r>
              <a:rPr lang="pl-PL" dirty="0" smtClean="0"/>
              <a:t>Cycliste Internationale, UCI). Od lat 60. trwa wzmożony rozwój kolarstwa zawodowego; wyścigi zawodowców są rozgrywane na dłuższych i trudniejszych trasach niż </a:t>
            </a:r>
            <a:r>
              <a:rPr lang="pl-PL" dirty="0" smtClean="0"/>
              <a:t>amatorów</a:t>
            </a:r>
            <a:r>
              <a:rPr lang="pl-PL" dirty="0" smtClean="0"/>
              <a:t>.</a:t>
            </a:r>
            <a:endParaRPr lang="pl-PL" dirty="0"/>
          </a:p>
        </p:txBody>
      </p:sp>
      <p:pic>
        <p:nvPicPr>
          <p:cNvPr id="4" name="Obraz 3" descr="kolarstwo 3.jpg"/>
          <p:cNvPicPr>
            <a:picLocks noChangeAspect="1"/>
          </p:cNvPicPr>
          <p:nvPr/>
        </p:nvPicPr>
        <p:blipFill>
          <a:blip r:embed="rId2" cstate="print"/>
          <a:stretch>
            <a:fillRect/>
          </a:stretch>
        </p:blipFill>
        <p:spPr>
          <a:xfrm>
            <a:off x="2339752" y="3645024"/>
            <a:ext cx="4575278" cy="3024336"/>
          </a:xfrm>
          <a:prstGeom prst="rect">
            <a:avLst/>
          </a:prstGeom>
          <a:effectLst>
            <a:softEdge rad="1270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539552" y="260648"/>
            <a:ext cx="8352928" cy="6555641"/>
          </a:xfrm>
          <a:prstGeom prst="rect">
            <a:avLst/>
          </a:prstGeom>
        </p:spPr>
        <p:txBody>
          <a:bodyPr wrap="square">
            <a:spAutoFit/>
          </a:bodyPr>
          <a:lstStyle/>
          <a:p>
            <a:r>
              <a:rPr lang="pl-PL" sz="2000" dirty="0"/>
              <a:t>W Polsce </a:t>
            </a:r>
            <a:r>
              <a:rPr lang="pl-PL" sz="2000" dirty="0" smtClean="0"/>
              <a:t>pierwszy rower </a:t>
            </a:r>
            <a:r>
              <a:rPr lang="pl-PL" sz="2000" dirty="0"/>
              <a:t>pojawił się 1866 w Warszawie, a 1869 odbyły się w Ogrodzie Krasińskich pierwsze </a:t>
            </a:r>
            <a:r>
              <a:rPr lang="pl-PL" sz="2000" dirty="0" smtClean="0"/>
              <a:t>wyścigi. W 1886r. </a:t>
            </a:r>
            <a:r>
              <a:rPr lang="pl-PL" sz="2000" dirty="0"/>
              <a:t>zostało zał. Warszawskie Towarzystwo </a:t>
            </a:r>
            <a:r>
              <a:rPr lang="pl-PL" sz="2000" dirty="0" smtClean="0"/>
              <a:t>Cyklistów. </a:t>
            </a:r>
            <a:r>
              <a:rPr lang="pl-PL" sz="2000" dirty="0"/>
              <a:t>pierwszy wyścig szosowy, o tytuł mistrza jazdy Królestwa Pol., był </a:t>
            </a:r>
            <a:r>
              <a:rPr lang="pl-PL" sz="2000" dirty="0" smtClean="0"/>
              <a:t>zorganizowany w 1891r. </a:t>
            </a:r>
            <a:r>
              <a:rPr lang="pl-PL" sz="2000" dirty="0"/>
              <a:t>na trasie </a:t>
            </a:r>
            <a:r>
              <a:rPr lang="pl-PL" sz="2000" dirty="0" smtClean="0"/>
              <a:t>Wawer – Garwolin. W </a:t>
            </a:r>
            <a:r>
              <a:rPr lang="pl-PL" sz="2000" dirty="0"/>
              <a:t>1920 został zał. Związek Pol. Tow. Kolarskich (od 1938 pod nazwą Pol. Związek Kolarski</a:t>
            </a:r>
            <a:r>
              <a:rPr lang="pl-PL" sz="2000" dirty="0" smtClean="0"/>
              <a:t>). W 1921r. </a:t>
            </a:r>
            <a:r>
              <a:rPr lang="pl-PL" sz="2000" dirty="0"/>
              <a:t>odbyły się pierwsze szosowe i torowe mistrzostwa </a:t>
            </a:r>
            <a:r>
              <a:rPr lang="pl-PL" sz="2000" dirty="0" smtClean="0"/>
              <a:t>Polski. Od 1924r. </a:t>
            </a:r>
            <a:r>
              <a:rPr lang="pl-PL" sz="2000" dirty="0"/>
              <a:t>Polacy startują na igrzyskach </a:t>
            </a:r>
            <a:r>
              <a:rPr lang="pl-PL" sz="2000" dirty="0" smtClean="0"/>
              <a:t>olimpijskich. W 1928r. </a:t>
            </a:r>
            <a:r>
              <a:rPr lang="pl-PL" sz="2000" dirty="0"/>
              <a:t>odbył się pierwszy wyścig wieloetapowy, zw. Biegiem Dookoła </a:t>
            </a:r>
            <a:r>
              <a:rPr lang="pl-PL" sz="2000" dirty="0" smtClean="0"/>
              <a:t>Polski, </a:t>
            </a:r>
            <a:r>
              <a:rPr lang="pl-PL" sz="2000" dirty="0"/>
              <a:t>organizowany do </a:t>
            </a:r>
            <a:r>
              <a:rPr lang="pl-PL" sz="2000" dirty="0" smtClean="0"/>
              <a:t>dziś. Najpopularniejszą </a:t>
            </a:r>
            <a:r>
              <a:rPr lang="pl-PL" sz="2000" dirty="0"/>
              <a:t>imprezą kolarską w Polsce był Wyścig </a:t>
            </a:r>
            <a:r>
              <a:rPr lang="pl-PL" sz="2000" dirty="0" smtClean="0"/>
              <a:t>Pokoju, </a:t>
            </a:r>
            <a:r>
              <a:rPr lang="pl-PL" sz="2000" dirty="0"/>
              <a:t>największe sukcesy pol. kolarstwo odnosiło w latach 70. i 80</a:t>
            </a:r>
            <a:r>
              <a:rPr lang="pl-PL" sz="2000" dirty="0" smtClean="0"/>
              <a:t>. </a:t>
            </a:r>
            <a:r>
              <a:rPr lang="pl-PL" sz="2000" dirty="0"/>
              <a:t>D</a:t>
            </a:r>
            <a:r>
              <a:rPr lang="pl-PL" sz="2000" dirty="0" smtClean="0"/>
              <a:t>o 2003r. polscy </a:t>
            </a:r>
            <a:r>
              <a:rPr lang="pl-PL" sz="2000" dirty="0"/>
              <a:t>kolarze zdobyli 8 medali olimpijskich (5 srebrnych, 3 brązowe), tytuły szosowych mistrzów świata amatorów zdobyli: R. Szurkowski (1973), J. Kowalski (1974), L. Piasecki (1985), J. Halupczok (1989). Kolarstwo zaw. w Polsce zaczęło rozwijać się w latach 80</a:t>
            </a:r>
            <a:r>
              <a:rPr lang="pl-PL" sz="2000" dirty="0" smtClean="0"/>
              <a:t>. Pierwszym </a:t>
            </a:r>
            <a:r>
              <a:rPr lang="pl-PL" sz="2000" dirty="0"/>
              <a:t>pol. zawodowcem </a:t>
            </a:r>
            <a:r>
              <a:rPr lang="pl-PL" sz="2000" dirty="0" smtClean="0"/>
              <a:t>został w </a:t>
            </a:r>
            <a:r>
              <a:rPr lang="pl-PL" sz="2000" dirty="0"/>
              <a:t>1981 Cz. </a:t>
            </a:r>
            <a:r>
              <a:rPr lang="pl-PL" sz="2000" dirty="0" smtClean="0"/>
              <a:t>Lang. W 1990 </a:t>
            </a:r>
            <a:r>
              <a:rPr lang="pl-PL" sz="2000" dirty="0"/>
              <a:t>odbyły się pierwsze mistrzostwa Polski zawodowców (zwyciężył Z. Jaskuła</a:t>
            </a:r>
            <a:r>
              <a:rPr lang="pl-PL" sz="2000" dirty="0" smtClean="0"/>
              <a:t>). Największe </a:t>
            </a:r>
            <a:r>
              <a:rPr lang="pl-PL" sz="2000" dirty="0"/>
              <a:t>sukcesy odnieśli L. Piasecki </a:t>
            </a:r>
            <a:r>
              <a:rPr lang="pl-PL" sz="2000" dirty="0" smtClean="0"/>
              <a:t>zdobywając w </a:t>
            </a:r>
            <a:r>
              <a:rPr lang="pl-PL" sz="2000" dirty="0"/>
              <a:t>1988 mistrzostwo świata w wyścigu torowym na 5 km i Z. Jaskuła zajmując 3. miejsce w Tour de </a:t>
            </a:r>
            <a:r>
              <a:rPr lang="pl-PL" sz="2000" dirty="0" smtClean="0"/>
              <a:t>France w 1993 roku.</a:t>
            </a:r>
            <a:endParaRPr lang="pl-PL"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188640"/>
            <a:ext cx="8229600" cy="1080120"/>
          </a:xfrm>
        </p:spPr>
        <p:txBody>
          <a:bodyPr/>
          <a:lstStyle/>
          <a:p>
            <a:r>
              <a:rPr lang="pl-PL" dirty="0" smtClean="0"/>
              <a:t>Kolarstwo - rodzaje</a:t>
            </a:r>
            <a:endParaRPr lang="pl-PL" dirty="0"/>
          </a:p>
        </p:txBody>
      </p:sp>
      <p:sp>
        <p:nvSpPr>
          <p:cNvPr id="3" name="Symbol zastępczy zawartości 2"/>
          <p:cNvSpPr>
            <a:spLocks noGrp="1"/>
          </p:cNvSpPr>
          <p:nvPr>
            <p:ph idx="1"/>
          </p:nvPr>
        </p:nvSpPr>
        <p:spPr>
          <a:xfrm>
            <a:off x="457200" y="1124744"/>
            <a:ext cx="8229600" cy="5330064"/>
          </a:xfrm>
        </p:spPr>
        <p:txBody>
          <a:bodyPr>
            <a:normAutofit/>
          </a:bodyPr>
          <a:lstStyle/>
          <a:p>
            <a:r>
              <a:rPr lang="pl-PL" sz="2800" dirty="0" smtClean="0">
                <a:solidFill>
                  <a:schemeClr val="accent2">
                    <a:lumMod val="60000"/>
                    <a:lumOff val="40000"/>
                  </a:schemeClr>
                </a:solidFill>
              </a:rPr>
              <a:t>Kolarstwo</a:t>
            </a:r>
            <a:r>
              <a:rPr lang="pl-PL" sz="2800" dirty="0" smtClean="0"/>
              <a:t> - bardzo </a:t>
            </a:r>
            <a:r>
              <a:rPr lang="pl-PL" sz="2800" dirty="0" smtClean="0"/>
              <a:t>szeroki termin, odnoszący się do wielu dyscyplin, zawsze jednak związanych z korzystaniem z roweru. Nazwa wywodzi się od słowa "koło" jak początkowo nazywano w Polsce rower</a:t>
            </a:r>
            <a:r>
              <a:rPr lang="pl-PL" sz="2800" dirty="0" smtClean="0"/>
              <a:t>.</a:t>
            </a:r>
          </a:p>
          <a:p>
            <a:pPr>
              <a:buNone/>
            </a:pPr>
            <a:r>
              <a:rPr lang="pl-PL" sz="2800" dirty="0" smtClean="0"/>
              <a:t>    </a:t>
            </a:r>
            <a:r>
              <a:rPr lang="pl-PL" sz="2800" dirty="0" smtClean="0">
                <a:solidFill>
                  <a:schemeClr val="accent2">
                    <a:lumMod val="60000"/>
                    <a:lumOff val="40000"/>
                  </a:schemeClr>
                </a:solidFill>
              </a:rPr>
              <a:t>W skład kolarstwa wchodzi:</a:t>
            </a:r>
          </a:p>
          <a:p>
            <a:r>
              <a:rPr lang="pl-PL" sz="2800" dirty="0" smtClean="0"/>
              <a:t>Kolarstwo szosowe</a:t>
            </a:r>
          </a:p>
          <a:p>
            <a:r>
              <a:rPr lang="pl-PL" sz="2800" dirty="0" smtClean="0"/>
              <a:t>Kolarstwo torowe</a:t>
            </a:r>
          </a:p>
          <a:p>
            <a:r>
              <a:rPr lang="pl-PL" sz="2800" dirty="0" smtClean="0"/>
              <a:t>Kolarstwo przełajowe</a:t>
            </a:r>
          </a:p>
          <a:p>
            <a:r>
              <a:rPr lang="pl-PL" sz="2800" dirty="0" smtClean="0"/>
              <a:t>Kolarstwo górskie</a:t>
            </a:r>
            <a:endParaRPr lang="pl-PL"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0"/>
            <a:ext cx="8229600" cy="1340768"/>
          </a:xfrm>
        </p:spPr>
        <p:txBody>
          <a:bodyPr/>
          <a:lstStyle/>
          <a:p>
            <a:r>
              <a:rPr lang="pl-PL" dirty="0" smtClean="0"/>
              <a:t>Kolarstwo szosowe</a:t>
            </a:r>
            <a:endParaRPr lang="pl-PL" dirty="0"/>
          </a:p>
        </p:txBody>
      </p:sp>
      <p:sp>
        <p:nvSpPr>
          <p:cNvPr id="3" name="Symbol zastępczy zawartości 2"/>
          <p:cNvSpPr>
            <a:spLocks noGrp="1"/>
          </p:cNvSpPr>
          <p:nvPr>
            <p:ph idx="1"/>
          </p:nvPr>
        </p:nvSpPr>
        <p:spPr>
          <a:xfrm>
            <a:off x="457200" y="908720"/>
            <a:ext cx="8229600" cy="5112568"/>
          </a:xfrm>
        </p:spPr>
        <p:txBody>
          <a:bodyPr>
            <a:normAutofit/>
          </a:bodyPr>
          <a:lstStyle/>
          <a:p>
            <a:r>
              <a:rPr lang="pl-PL" sz="2000" dirty="0" smtClean="0"/>
              <a:t>Kolarstwo szosowe to najstarsza </a:t>
            </a:r>
            <a:r>
              <a:rPr lang="pl-PL" sz="2000" dirty="0" smtClean="0"/>
              <a:t>i najbardziej tradycyjna odmiana kolarstwa polegająca na ściganiu się na rowerach szosowych </a:t>
            </a:r>
            <a:r>
              <a:rPr lang="pl-PL" sz="2000" dirty="0" smtClean="0"/>
              <a:t>po</a:t>
            </a:r>
            <a:r>
              <a:rPr lang="pl-PL" sz="2000" dirty="0" smtClean="0"/>
              <a:t> drogach publicznych</a:t>
            </a:r>
            <a:r>
              <a:rPr lang="pl-PL" sz="2000" dirty="0" smtClean="0"/>
              <a:t>.</a:t>
            </a:r>
            <a:r>
              <a:rPr lang="pl-PL" sz="2000" dirty="0" smtClean="0"/>
              <a:t> </a:t>
            </a:r>
            <a:r>
              <a:rPr lang="pl-PL" sz="2000" dirty="0" smtClean="0"/>
              <a:t>Sport </a:t>
            </a:r>
            <a:r>
              <a:rPr lang="pl-PL" sz="2000" dirty="0" smtClean="0"/>
              <a:t>ten jest wciąż najbardziej popularnym na świecie rodzajem kolarstwa. Amatorsko uprawia go ok. milion ludzi, a w rankingach UCI figuruje prawie 2000 kolarzy uprawiających ten sport </a:t>
            </a:r>
            <a:r>
              <a:rPr lang="pl-PL" sz="2000" dirty="0" smtClean="0"/>
              <a:t>zawodowo.</a:t>
            </a:r>
            <a:endParaRPr lang="pl-PL" sz="2000" dirty="0" smtClean="0"/>
          </a:p>
          <a:p>
            <a:r>
              <a:rPr lang="pl-PL" sz="2000" dirty="0" smtClean="0"/>
              <a:t>Na całym świecie rozgrywane są setki zawodów szosowych. Zawody te rozgrywane są na wiele sposobów.</a:t>
            </a:r>
          </a:p>
          <a:p>
            <a:endParaRPr lang="pl-PL" sz="3200" dirty="0"/>
          </a:p>
        </p:txBody>
      </p:sp>
      <p:pic>
        <p:nvPicPr>
          <p:cNvPr id="4" name="Obraz 3" descr="kolarstwo 2.jpg"/>
          <p:cNvPicPr>
            <a:picLocks noChangeAspect="1"/>
          </p:cNvPicPr>
          <p:nvPr/>
        </p:nvPicPr>
        <p:blipFill>
          <a:blip r:embed="rId2" cstate="print"/>
          <a:stretch>
            <a:fillRect/>
          </a:stretch>
        </p:blipFill>
        <p:spPr>
          <a:xfrm>
            <a:off x="1979712" y="3861048"/>
            <a:ext cx="5252442" cy="2708920"/>
          </a:xfrm>
          <a:prstGeom prst="rect">
            <a:avLst/>
          </a:prstGeom>
          <a:effectLst>
            <a:outerShdw blurRad="317500" dist="50800" dir="5400000" algn="ctr" rotWithShape="0">
              <a:srgbClr val="000000">
                <a:alpha val="63000"/>
              </a:srgbClr>
            </a:outerShdw>
            <a:softEdge rad="317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dirty="0" smtClean="0"/>
              <a:t>Kolarstwo torowe</a:t>
            </a:r>
            <a:endParaRPr lang="pl-PL" dirty="0"/>
          </a:p>
        </p:txBody>
      </p:sp>
      <p:sp>
        <p:nvSpPr>
          <p:cNvPr id="6" name="Symbol zastępczy zawartości 5"/>
          <p:cNvSpPr>
            <a:spLocks noGrp="1"/>
          </p:cNvSpPr>
          <p:nvPr>
            <p:ph idx="1"/>
          </p:nvPr>
        </p:nvSpPr>
        <p:spPr>
          <a:xfrm>
            <a:off x="457200" y="1484784"/>
            <a:ext cx="8229600" cy="4970024"/>
          </a:xfrm>
        </p:spPr>
        <p:txBody>
          <a:bodyPr>
            <a:normAutofit lnSpcReduction="10000"/>
          </a:bodyPr>
          <a:lstStyle/>
          <a:p>
            <a:r>
              <a:rPr lang="pl-PL" b="1" dirty="0" smtClean="0">
                <a:solidFill>
                  <a:schemeClr val="accent2">
                    <a:lumMod val="60000"/>
                    <a:lumOff val="40000"/>
                  </a:schemeClr>
                </a:solidFill>
              </a:rPr>
              <a:t>Kolarstwo torowe</a:t>
            </a:r>
            <a:r>
              <a:rPr lang="pl-PL" dirty="0" smtClean="0"/>
              <a:t> uprawia się na rowerach torowych zbudowanych na kołach 28 calowych, podobnych do rowerów szosowych, ale o uproszczonej i lżejszej </a:t>
            </a:r>
            <a:r>
              <a:rPr lang="pl-PL" sz="2800" dirty="0" smtClean="0"/>
              <a:t>konstrukcji</a:t>
            </a:r>
            <a:r>
              <a:rPr lang="pl-PL" dirty="0" smtClean="0"/>
              <a:t>. Tory (zwane też czasem welodromami), na których uprawia się ten sport mają kształt zbliżony do bieżni lekkoatletycznych, na łukach są jednak mocno pochylone, aby można było na nich utrzymywać stałą prędkość.</a:t>
            </a:r>
          </a:p>
          <a:p>
            <a:endParaRPr lang="pl-P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83568" y="332656"/>
            <a:ext cx="7704856" cy="954107"/>
          </a:xfrm>
          <a:prstGeom prst="rect">
            <a:avLst/>
          </a:prstGeom>
        </p:spPr>
        <p:txBody>
          <a:bodyPr wrap="square">
            <a:spAutoFit/>
          </a:bodyPr>
          <a:lstStyle/>
          <a:p>
            <a:r>
              <a:rPr lang="pl-PL" sz="2800" dirty="0"/>
              <a:t>W ramach kolarstwa torowego prowadzi się konkurencje:</a:t>
            </a:r>
          </a:p>
        </p:txBody>
      </p:sp>
      <p:sp>
        <p:nvSpPr>
          <p:cNvPr id="5" name="Prostokąt 4"/>
          <p:cNvSpPr/>
          <p:nvPr/>
        </p:nvSpPr>
        <p:spPr>
          <a:xfrm>
            <a:off x="755576" y="1268760"/>
            <a:ext cx="6102424" cy="2554545"/>
          </a:xfrm>
          <a:prstGeom prst="rect">
            <a:avLst/>
          </a:prstGeom>
        </p:spPr>
        <p:txBody>
          <a:bodyPr wrap="square">
            <a:spAutoFit/>
          </a:bodyPr>
          <a:lstStyle/>
          <a:p>
            <a:r>
              <a:rPr lang="pl-PL" sz="2000" dirty="0" smtClean="0"/>
              <a:t>-sprint</a:t>
            </a:r>
            <a:endParaRPr lang="pl-PL" sz="2000" dirty="0"/>
          </a:p>
          <a:p>
            <a:r>
              <a:rPr lang="pl-PL" sz="2000" dirty="0" smtClean="0"/>
              <a:t>-sprint </a:t>
            </a:r>
            <a:r>
              <a:rPr lang="pl-PL" sz="2000" dirty="0"/>
              <a:t>drużynowy</a:t>
            </a:r>
          </a:p>
          <a:p>
            <a:r>
              <a:rPr lang="pl-PL" sz="2000" dirty="0" smtClean="0"/>
              <a:t>-keirin-rodzaj sprintu na torze w którym zawodnicy   pierwsze okrążenie jadą za prowadzącym na motocyklu   </a:t>
            </a:r>
          </a:p>
          <a:p>
            <a:r>
              <a:rPr lang="pl-PL" sz="2000" dirty="0" smtClean="0"/>
              <a:t>-drużynowy wyścig na dochodzenie   </a:t>
            </a:r>
            <a:endParaRPr lang="pl-PL" sz="2000" dirty="0"/>
          </a:p>
          <a:p>
            <a:r>
              <a:rPr lang="pl-PL" sz="2000" dirty="0" smtClean="0"/>
              <a:t>-omnium-wielobój</a:t>
            </a:r>
            <a:endParaRPr lang="pl-PL" sz="2000" dirty="0"/>
          </a:p>
          <a:p>
            <a:r>
              <a:rPr lang="pl-PL" sz="2000" dirty="0" smtClean="0"/>
              <a:t>-madison-wyścig parami</a:t>
            </a:r>
            <a:endParaRPr lang="pl-PL" sz="2000" dirty="0"/>
          </a:p>
        </p:txBody>
      </p:sp>
      <p:pic>
        <p:nvPicPr>
          <p:cNvPr id="6" name="Obraz 5" descr="kolarstwo 4.jpg"/>
          <p:cNvPicPr>
            <a:picLocks noChangeAspect="1"/>
          </p:cNvPicPr>
          <p:nvPr/>
        </p:nvPicPr>
        <p:blipFill>
          <a:blip r:embed="rId2" cstate="print"/>
          <a:stretch>
            <a:fillRect/>
          </a:stretch>
        </p:blipFill>
        <p:spPr>
          <a:xfrm>
            <a:off x="2915816" y="3789040"/>
            <a:ext cx="4536504" cy="2736304"/>
          </a:xfrm>
          <a:prstGeom prst="rect">
            <a:avLst/>
          </a:prstGeom>
          <a:effectLst>
            <a:softEdge rad="1270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0"/>
            <a:ext cx="8229600" cy="1340768"/>
          </a:xfrm>
        </p:spPr>
        <p:txBody>
          <a:bodyPr/>
          <a:lstStyle/>
          <a:p>
            <a:r>
              <a:rPr lang="pl-PL" dirty="0" smtClean="0"/>
              <a:t>Kolarstwo przełajowe</a:t>
            </a:r>
            <a:endParaRPr lang="pl-PL" dirty="0"/>
          </a:p>
        </p:txBody>
      </p:sp>
      <p:sp>
        <p:nvSpPr>
          <p:cNvPr id="3" name="Symbol zastępczy zawartości 2"/>
          <p:cNvSpPr>
            <a:spLocks noGrp="1"/>
          </p:cNvSpPr>
          <p:nvPr>
            <p:ph idx="1"/>
          </p:nvPr>
        </p:nvSpPr>
        <p:spPr>
          <a:xfrm>
            <a:off x="323528" y="1124744"/>
            <a:ext cx="8568952" cy="3096344"/>
          </a:xfrm>
        </p:spPr>
        <p:txBody>
          <a:bodyPr>
            <a:normAutofit fontScale="70000" lnSpcReduction="20000"/>
          </a:bodyPr>
          <a:lstStyle/>
          <a:p>
            <a:r>
              <a:rPr lang="pl-PL" sz="3200" dirty="0" smtClean="0"/>
              <a:t> </a:t>
            </a:r>
            <a:r>
              <a:rPr lang="pl-PL" sz="3200" dirty="0" smtClean="0"/>
              <a:t>Rodzaj</a:t>
            </a:r>
            <a:r>
              <a:rPr lang="pl-PL" sz="3200" dirty="0" smtClean="0"/>
              <a:t> kolarstwa uprawianego na rowerach o konstrukcji zbliżonej do rowerów szosowych, a więc na kołach o średnicy felgi 622mm (700C), ramie pozbawionej elementów amortyzujących i z kierownicą giętą typu 'baranek', lecz rozgrywanego na dość trudnych trasach terenowych obfitujących w liczne przeszkody, które zmuszają zawodnika do schodzenia z roweru i przenoszenia go</a:t>
            </a:r>
            <a:r>
              <a:rPr lang="pl-PL" sz="3200" dirty="0" smtClean="0"/>
              <a:t>.</a:t>
            </a:r>
            <a:endParaRPr lang="pl-PL" sz="3200" dirty="0" smtClean="0"/>
          </a:p>
          <a:p>
            <a:r>
              <a:rPr lang="pl-PL" sz="3200" dirty="0" smtClean="0"/>
              <a:t>Kolarstwo przełajowe przypomina bardzo klasyczne kolarstwo górskie tzw. Cross-Country</a:t>
            </a:r>
          </a:p>
          <a:p>
            <a:endParaRPr lang="pl-PL" dirty="0"/>
          </a:p>
        </p:txBody>
      </p:sp>
      <p:pic>
        <p:nvPicPr>
          <p:cNvPr id="4" name="Obraz 3" descr="kolarstwo 5.jpg"/>
          <p:cNvPicPr>
            <a:picLocks noChangeAspect="1"/>
          </p:cNvPicPr>
          <p:nvPr/>
        </p:nvPicPr>
        <p:blipFill>
          <a:blip r:embed="rId2" cstate="print"/>
          <a:stretch>
            <a:fillRect/>
          </a:stretch>
        </p:blipFill>
        <p:spPr>
          <a:xfrm>
            <a:off x="2123728" y="4005064"/>
            <a:ext cx="4767000" cy="2664296"/>
          </a:xfrm>
          <a:prstGeom prst="rect">
            <a:avLst/>
          </a:prstGeom>
          <a:effectLst>
            <a:softEdge rad="12700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Kolarstwo górskie</a:t>
            </a:r>
            <a:endParaRPr lang="pl-PL" dirty="0"/>
          </a:p>
        </p:txBody>
      </p:sp>
      <p:sp>
        <p:nvSpPr>
          <p:cNvPr id="3" name="Symbol zastępczy zawartości 2"/>
          <p:cNvSpPr>
            <a:spLocks noGrp="1"/>
          </p:cNvSpPr>
          <p:nvPr>
            <p:ph idx="1"/>
          </p:nvPr>
        </p:nvSpPr>
        <p:spPr>
          <a:xfrm>
            <a:off x="457200" y="2780928"/>
            <a:ext cx="8229600" cy="2088232"/>
          </a:xfrm>
        </p:spPr>
        <p:txBody>
          <a:bodyPr>
            <a:normAutofit/>
          </a:bodyPr>
          <a:lstStyle/>
          <a:p>
            <a:pPr>
              <a:buNone/>
            </a:pPr>
            <a:endParaRPr lang="pl-PL" dirty="0"/>
          </a:p>
        </p:txBody>
      </p:sp>
      <p:sp>
        <p:nvSpPr>
          <p:cNvPr id="4" name="Prostokąt 3"/>
          <p:cNvSpPr/>
          <p:nvPr/>
        </p:nvSpPr>
        <p:spPr>
          <a:xfrm>
            <a:off x="827584" y="1556792"/>
            <a:ext cx="7488832" cy="1015663"/>
          </a:xfrm>
          <a:prstGeom prst="rect">
            <a:avLst/>
          </a:prstGeom>
        </p:spPr>
        <p:txBody>
          <a:bodyPr wrap="square">
            <a:spAutoFit/>
          </a:bodyPr>
          <a:lstStyle/>
          <a:p>
            <a:r>
              <a:rPr lang="pl-PL" sz="2000" dirty="0">
                <a:solidFill>
                  <a:schemeClr val="accent2">
                    <a:lumMod val="60000"/>
                    <a:lumOff val="40000"/>
                  </a:schemeClr>
                </a:solidFill>
              </a:rPr>
              <a:t>Kolarstwo górskie</a:t>
            </a:r>
            <a:r>
              <a:rPr lang="pl-PL" sz="2000" dirty="0"/>
              <a:t> </a:t>
            </a:r>
            <a:r>
              <a:rPr lang="pl-PL" sz="2000" dirty="0" smtClean="0"/>
              <a:t> –  forma</a:t>
            </a:r>
            <a:r>
              <a:rPr lang="pl-PL" sz="2000" dirty="0"/>
              <a:t> kolarstwa uprawianego za pomocą rowerów górskich, których konstrukcja umożliwia poruszanie się w trudnym terenie.</a:t>
            </a:r>
          </a:p>
        </p:txBody>
      </p:sp>
      <p:sp>
        <p:nvSpPr>
          <p:cNvPr id="5" name="Prostokąt 4"/>
          <p:cNvSpPr/>
          <p:nvPr/>
        </p:nvSpPr>
        <p:spPr>
          <a:xfrm>
            <a:off x="827584" y="2636912"/>
            <a:ext cx="8064896" cy="3785652"/>
          </a:xfrm>
          <a:prstGeom prst="rect">
            <a:avLst/>
          </a:prstGeom>
        </p:spPr>
        <p:txBody>
          <a:bodyPr wrap="square">
            <a:spAutoFit/>
          </a:bodyPr>
          <a:lstStyle/>
          <a:p>
            <a:r>
              <a:rPr lang="pl-PL" sz="2000" dirty="0"/>
              <a:t>Dyscyplina ta jest coraz bardziej popularnym i docenianym sposobem spędzania wolnego czasu. Niektórzy amatorzy uprawiający ten sport traktują go jako możliwość rozwoju fizycznego, stąd duża liczba imprez, w których kolarze górscy mogą sprawdzać swoje umiejętności.</a:t>
            </a:r>
          </a:p>
          <a:p>
            <a:r>
              <a:rPr lang="pl-PL" sz="2000" dirty="0"/>
              <a:t>Zalety roweru górskiego i jego uniwersalność powodują, że jest on bardzo często wybierany jako środek transportu podczas eskapad górskich oraz wycieczek w trudnym terenie. Dzięki temu pojawił się całkiem nowy odłam turystyki rowerowej, zarówno prywatnej, jak też zorganizowanej, polegającej na przemierzaniu szlaków niedostępnych dla samochodów, a z powodu dużych odległości zbyt długich dla turystów pieszych.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19455" y="150896"/>
            <a:ext cx="320097" cy="6400800"/>
          </a:xfrm>
        </p:spPr>
        <p:txBody>
          <a:bodyPr>
            <a:normAutofit fontScale="90000"/>
          </a:bodyPr>
          <a:lstStyle/>
          <a:p>
            <a:r>
              <a:rPr lang="pl-PL" dirty="0" smtClean="0"/>
              <a:t>MTB</a:t>
            </a:r>
            <a:endParaRPr lang="pl-PL" dirty="0"/>
          </a:p>
        </p:txBody>
      </p:sp>
      <p:pic>
        <p:nvPicPr>
          <p:cNvPr id="5" name="Symbol zastępczy obrazu 4" descr="kolarstwo 6.jpg"/>
          <p:cNvPicPr>
            <a:picLocks noGrp="1" noChangeAspect="1"/>
          </p:cNvPicPr>
          <p:nvPr>
            <p:ph type="pic" idx="1"/>
          </p:nvPr>
        </p:nvPicPr>
        <p:blipFill>
          <a:blip r:embed="rId2" cstate="print"/>
          <a:srcRect t="3293" b="3293"/>
          <a:stretch>
            <a:fillRect/>
          </a:stretch>
        </p:blipFill>
        <p:spPr>
          <a:xfrm>
            <a:off x="1259633" y="620689"/>
            <a:ext cx="6840760" cy="4909488"/>
          </a:xfrm>
          <a:effectLst>
            <a:softEdge rad="317500"/>
          </a:effectLst>
        </p:spPr>
      </p:pic>
      <p:sp>
        <p:nvSpPr>
          <p:cNvPr id="4" name="Symbol zastępczy tekstu 3"/>
          <p:cNvSpPr>
            <a:spLocks noGrp="1"/>
          </p:cNvSpPr>
          <p:nvPr>
            <p:ph type="body" sz="half" idx="2"/>
          </p:nvPr>
        </p:nvSpPr>
        <p:spPr/>
        <p:txBody>
          <a:bodyPr/>
          <a:lstStyle/>
          <a:p>
            <a:r>
              <a:rPr lang="pl-PL" dirty="0" smtClean="0"/>
              <a:t>Kolarstwo górskie –wyścig MTB cross country</a:t>
            </a:r>
            <a:endParaRPr lang="pl-PL"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Największe wyścigi kolarskie na świecie</a:t>
            </a:r>
            <a:endParaRPr lang="pl-PL" dirty="0"/>
          </a:p>
        </p:txBody>
      </p:sp>
      <p:sp>
        <p:nvSpPr>
          <p:cNvPr id="3" name="Symbol zastępczy zawartości 2"/>
          <p:cNvSpPr>
            <a:spLocks noGrp="1"/>
          </p:cNvSpPr>
          <p:nvPr>
            <p:ph idx="1"/>
          </p:nvPr>
        </p:nvSpPr>
        <p:spPr/>
        <p:txBody>
          <a:bodyPr>
            <a:normAutofit fontScale="92500" lnSpcReduction="20000"/>
          </a:bodyPr>
          <a:lstStyle/>
          <a:p>
            <a:r>
              <a:rPr lang="pl-PL" dirty="0" smtClean="0"/>
              <a:t>Wyścigi wieloetapowe:</a:t>
            </a:r>
          </a:p>
          <a:p>
            <a:pPr>
              <a:buNone/>
            </a:pPr>
            <a:r>
              <a:rPr lang="pl-PL" b="1" dirty="0" smtClean="0"/>
              <a:t>    </a:t>
            </a:r>
            <a:r>
              <a:rPr lang="pl-PL" dirty="0" smtClean="0">
                <a:solidFill>
                  <a:schemeClr val="accent2">
                    <a:lumMod val="60000"/>
                    <a:lumOff val="40000"/>
                  </a:schemeClr>
                </a:solidFill>
              </a:rPr>
              <a:t>Tour </a:t>
            </a:r>
            <a:r>
              <a:rPr lang="pl-PL" dirty="0" smtClean="0">
                <a:solidFill>
                  <a:schemeClr val="accent2">
                    <a:lumMod val="60000"/>
                    <a:lumOff val="40000"/>
                  </a:schemeClr>
                </a:solidFill>
              </a:rPr>
              <a:t>de France</a:t>
            </a:r>
            <a:r>
              <a:rPr lang="pl-PL" dirty="0" smtClean="0"/>
              <a:t> – znany też jako</a:t>
            </a:r>
            <a:r>
              <a:rPr lang="pl-PL" dirty="0" smtClean="0">
                <a:solidFill>
                  <a:schemeClr val="accent2">
                    <a:lumMod val="60000"/>
                    <a:lumOff val="40000"/>
                  </a:schemeClr>
                </a:solidFill>
              </a:rPr>
              <a:t> </a:t>
            </a:r>
            <a:r>
              <a:rPr lang="pl-PL" i="1" dirty="0" smtClean="0">
                <a:solidFill>
                  <a:schemeClr val="accent2">
                    <a:lumMod val="60000"/>
                    <a:lumOff val="40000"/>
                  </a:schemeClr>
                </a:solidFill>
              </a:rPr>
              <a:t>La </a:t>
            </a:r>
            <a:r>
              <a:rPr lang="pl-PL" i="1" dirty="0" smtClean="0">
                <a:solidFill>
                  <a:schemeClr val="accent2">
                    <a:lumMod val="60000"/>
                    <a:lumOff val="40000"/>
                  </a:schemeClr>
                </a:solidFill>
              </a:rPr>
              <a:t>Grande Boucle</a:t>
            </a:r>
            <a:r>
              <a:rPr lang="pl-PL" dirty="0" smtClean="0"/>
              <a:t> lub </a:t>
            </a:r>
            <a:r>
              <a:rPr lang="pl-PL" i="1" dirty="0" smtClean="0">
                <a:solidFill>
                  <a:schemeClr val="accent2">
                    <a:lumMod val="60000"/>
                    <a:lumOff val="40000"/>
                  </a:schemeClr>
                </a:solidFill>
              </a:rPr>
              <a:t>Le Tour</a:t>
            </a:r>
            <a:r>
              <a:rPr lang="pl-PL" dirty="0" smtClean="0"/>
              <a:t> – wieloetapowy, trzytygodniowy szosowy wyścig kolarski, organizowany cyklicznie na terenie Francji – a nierzadko również krajów ościennych – najczęściej w lipcu (czasami na przełomie czerwca i lipca). Należy do cyklu World Tour Międzynarodowej Unii Kolarskiej (Union Cycliste Internationale).</a:t>
            </a:r>
          </a:p>
          <a:p>
            <a:pPr>
              <a:buNone/>
            </a:pPr>
            <a:r>
              <a:rPr lang="pl-PL" dirty="0" smtClean="0"/>
              <a:t>    Tour </a:t>
            </a:r>
            <a:r>
              <a:rPr lang="pl-PL" dirty="0" smtClean="0"/>
              <a:t>de France przeprowadzany jest corocznie od </a:t>
            </a:r>
            <a:r>
              <a:rPr lang="pl-PL" dirty="0" smtClean="0"/>
              <a:t>1903 r.</a:t>
            </a:r>
            <a:endParaRPr lang="pl-PL" dirty="0" smtClean="0"/>
          </a:p>
          <a:p>
            <a:endParaRPr lang="pl-PL"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83568" y="188640"/>
            <a:ext cx="7920880" cy="1908215"/>
          </a:xfrm>
          <a:prstGeom prst="rect">
            <a:avLst/>
          </a:prstGeom>
        </p:spPr>
        <p:txBody>
          <a:bodyPr wrap="square">
            <a:spAutoFit/>
          </a:bodyPr>
          <a:lstStyle/>
          <a:p>
            <a:r>
              <a:rPr lang="pl-PL" sz="2000" dirty="0">
                <a:solidFill>
                  <a:schemeClr val="accent2">
                    <a:lumMod val="60000"/>
                    <a:lumOff val="40000"/>
                  </a:schemeClr>
                </a:solidFill>
              </a:rPr>
              <a:t>Giro </a:t>
            </a:r>
            <a:r>
              <a:rPr lang="pl-PL" sz="2000" dirty="0" err="1">
                <a:solidFill>
                  <a:schemeClr val="accent2">
                    <a:lumMod val="60000"/>
                    <a:lumOff val="40000"/>
                  </a:schemeClr>
                </a:solidFill>
              </a:rPr>
              <a:t>d’Italia</a:t>
            </a:r>
            <a:r>
              <a:rPr lang="pl-PL" sz="2000" dirty="0"/>
              <a:t> (Wyścig dookoła Włoch) – drugi z największych </a:t>
            </a:r>
            <a:r>
              <a:rPr lang="pl-PL" sz="2000" dirty="0" smtClean="0"/>
              <a:t>kolarskich wyścigów </a:t>
            </a:r>
            <a:r>
              <a:rPr lang="pl-PL" sz="2000" dirty="0"/>
              <a:t>świata (za Tour de France i przed Vuelta a España). Należy do cyklu World Tour Międzynarodowej Unii Kolarskiej (UCI).</a:t>
            </a:r>
          </a:p>
          <a:p>
            <a:r>
              <a:rPr lang="pl-PL" sz="2000" dirty="0"/>
              <a:t>Od 1909 Giro jest organizowane co </a:t>
            </a:r>
            <a:r>
              <a:rPr lang="pl-PL" sz="2000" dirty="0" smtClean="0"/>
              <a:t>roku.</a:t>
            </a:r>
          </a:p>
          <a:p>
            <a:endParaRPr lang="pl-PL" dirty="0"/>
          </a:p>
        </p:txBody>
      </p:sp>
      <p:sp>
        <p:nvSpPr>
          <p:cNvPr id="3" name="Prostokąt 2"/>
          <p:cNvSpPr/>
          <p:nvPr/>
        </p:nvSpPr>
        <p:spPr>
          <a:xfrm>
            <a:off x="683568" y="2420888"/>
            <a:ext cx="7992888" cy="3170099"/>
          </a:xfrm>
          <a:prstGeom prst="rect">
            <a:avLst/>
          </a:prstGeom>
        </p:spPr>
        <p:txBody>
          <a:bodyPr wrap="square">
            <a:spAutoFit/>
          </a:bodyPr>
          <a:lstStyle/>
          <a:p>
            <a:r>
              <a:rPr lang="pl-PL" sz="2000" dirty="0">
                <a:solidFill>
                  <a:schemeClr val="accent2">
                    <a:lumMod val="60000"/>
                    <a:lumOff val="40000"/>
                  </a:schemeClr>
                </a:solidFill>
              </a:rPr>
              <a:t>La Vuelta a España</a:t>
            </a:r>
            <a:r>
              <a:rPr lang="pl-PL" sz="2000" dirty="0"/>
              <a:t> (Wyścig dookoła Hiszpanii) – </a:t>
            </a:r>
            <a:r>
              <a:rPr lang="pl-PL" sz="2000" dirty="0" smtClean="0"/>
              <a:t>kolarski wyścig </a:t>
            </a:r>
            <a:r>
              <a:rPr lang="pl-PL" sz="2000" dirty="0"/>
              <a:t>zaliczany do wielkich tourów, po Tour de France i Giro </a:t>
            </a:r>
            <a:r>
              <a:rPr lang="pl-PL" sz="2000" dirty="0" err="1"/>
              <a:t>d’Italia</a:t>
            </a:r>
            <a:r>
              <a:rPr lang="pl-PL" sz="2000" dirty="0"/>
              <a:t>. Należy do cyklu World Tour Międzynarodowej Unii Kolarskiej (UCI</a:t>
            </a:r>
            <a:r>
              <a:rPr lang="pl-PL" sz="2000" dirty="0" smtClean="0"/>
              <a:t>).</a:t>
            </a:r>
            <a:r>
              <a:rPr lang="pl-PL" sz="2000" dirty="0"/>
              <a:t> Po raz pierwszy wyścig ten zorganizowano w roku 1935, a nieprzerwanie jest on obecny w świecie kolarskim od 1955 roku. Impreza trwa trzy tygodnie i prowadzi po trasach Hiszpanii, jak i krajów ościennych. Przez wiele lat rozgrywano ten wyścig w okresie wiosennym, ale w latach 90. przeniesiono go na termin jesienny (początek września), aby Vuelta nie kolidowała z Giro </a:t>
            </a:r>
            <a:r>
              <a:rPr lang="pl-PL" sz="2000" dirty="0" err="1"/>
              <a:t>d’Italia</a:t>
            </a:r>
            <a:r>
              <a:rPr lang="pl-PL" sz="2000" dirty="0"/>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5"/>
          <p:cNvSpPr>
            <a:spLocks noGrp="1"/>
          </p:cNvSpPr>
          <p:nvPr>
            <p:ph type="title"/>
          </p:nvPr>
        </p:nvSpPr>
        <p:spPr/>
        <p:txBody>
          <a:bodyPr/>
          <a:lstStyle/>
          <a:p>
            <a:r>
              <a:rPr lang="pl-PL" dirty="0" smtClean="0"/>
              <a:t>Wyścigi jednoetapowe-klasyczne</a:t>
            </a:r>
            <a:endParaRPr lang="pl-PL" dirty="0"/>
          </a:p>
        </p:txBody>
      </p:sp>
      <p:sp>
        <p:nvSpPr>
          <p:cNvPr id="7" name="Symbol zastępczy zawartości 6"/>
          <p:cNvSpPr>
            <a:spLocks noGrp="1"/>
          </p:cNvSpPr>
          <p:nvPr>
            <p:ph idx="1"/>
          </p:nvPr>
        </p:nvSpPr>
        <p:spPr>
          <a:xfrm>
            <a:off x="457200" y="1882808"/>
            <a:ext cx="8229600" cy="3202376"/>
          </a:xfrm>
        </p:spPr>
        <p:txBody>
          <a:bodyPr>
            <a:noAutofit/>
          </a:bodyPr>
          <a:lstStyle/>
          <a:p>
            <a:pPr>
              <a:buNone/>
            </a:pPr>
            <a:r>
              <a:rPr lang="pl-PL" sz="2400" dirty="0" smtClean="0"/>
              <a:t>Odbywają </a:t>
            </a:r>
            <a:r>
              <a:rPr lang="pl-PL" sz="2400" dirty="0" smtClean="0"/>
              <a:t>się albo na trasach tworzących </a:t>
            </a:r>
            <a:r>
              <a:rPr lang="pl-PL" sz="2400" dirty="0" smtClean="0"/>
              <a:t>koło </a:t>
            </a:r>
            <a:r>
              <a:rPr lang="pl-PL" sz="2400" dirty="0" smtClean="0"/>
              <a:t>(</a:t>
            </a:r>
            <a:r>
              <a:rPr lang="pl-PL" sz="2400" dirty="0" smtClean="0"/>
              <a:t>tzw. rundy</a:t>
            </a:r>
            <a:r>
              <a:rPr lang="pl-PL" sz="2400" dirty="0" smtClean="0"/>
              <a:t>), które pokonuje się kilka-kilkanaście razy, albo na długich (do </a:t>
            </a:r>
            <a:r>
              <a:rPr lang="pl-PL" sz="2400" dirty="0" smtClean="0"/>
              <a:t>300 </a:t>
            </a:r>
            <a:r>
              <a:rPr lang="pl-PL" sz="2400" dirty="0" smtClean="0"/>
              <a:t>km) </a:t>
            </a:r>
            <a:r>
              <a:rPr lang="pl-PL" sz="2400" dirty="0" smtClean="0"/>
              <a:t>trasach:</a:t>
            </a:r>
          </a:p>
          <a:p>
            <a:r>
              <a:rPr lang="pl-PL" sz="2400" dirty="0" smtClean="0"/>
              <a:t>Mistrzostwa Świata</a:t>
            </a:r>
          </a:p>
          <a:p>
            <a:r>
              <a:rPr lang="pl-PL" sz="2400" dirty="0" err="1" smtClean="0"/>
              <a:t>Paris-Roubaix</a:t>
            </a:r>
            <a:endParaRPr lang="pl-PL" sz="2400" dirty="0" smtClean="0"/>
          </a:p>
          <a:p>
            <a:r>
              <a:rPr lang="pl-PL" sz="2400" dirty="0" smtClean="0"/>
              <a:t>Mediolan-San Remo</a:t>
            </a:r>
          </a:p>
          <a:p>
            <a:r>
              <a:rPr lang="pl-PL" sz="2400" dirty="0" smtClean="0"/>
              <a:t>La </a:t>
            </a:r>
            <a:r>
              <a:rPr lang="pl-PL" sz="2400" dirty="0" err="1" smtClean="0"/>
              <a:t>Fleche</a:t>
            </a:r>
            <a:r>
              <a:rPr lang="pl-PL" sz="2400" dirty="0" smtClean="0"/>
              <a:t>  </a:t>
            </a:r>
            <a:r>
              <a:rPr lang="pl-PL" sz="2400" dirty="0" err="1" smtClean="0"/>
              <a:t>Wallonne</a:t>
            </a:r>
            <a:endParaRPr lang="pl-PL" sz="2400" dirty="0" smtClean="0"/>
          </a:p>
          <a:p>
            <a:r>
              <a:rPr lang="pl-PL" sz="2400" dirty="0" smtClean="0"/>
              <a:t>Dookoła Flandrii</a:t>
            </a:r>
          </a:p>
          <a:p>
            <a:r>
              <a:rPr lang="pl-PL" sz="2400" dirty="0" err="1" smtClean="0"/>
              <a:t>Liege-Bastogne-Liege</a:t>
            </a:r>
            <a:endParaRPr lang="pl-PL" sz="2400" dirty="0" smtClean="0"/>
          </a:p>
          <a:p>
            <a:r>
              <a:rPr lang="pl-PL" sz="2400" dirty="0" smtClean="0"/>
              <a:t>Giro di </a:t>
            </a:r>
            <a:r>
              <a:rPr lang="pl-PL" sz="2400" dirty="0" err="1" smtClean="0"/>
              <a:t>Lombordia</a:t>
            </a:r>
            <a:endParaRPr lang="pl-PL" sz="2400" dirty="0" smtClean="0"/>
          </a:p>
          <a:p>
            <a:endParaRPr lang="pl-PL"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Sławy światowego kolarstwa</a:t>
            </a:r>
            <a:endParaRPr lang="pl-PL" dirty="0"/>
          </a:p>
        </p:txBody>
      </p:sp>
      <p:sp>
        <p:nvSpPr>
          <p:cNvPr id="3" name="Symbol zastępczy zawartości 2"/>
          <p:cNvSpPr>
            <a:spLocks noGrp="1"/>
          </p:cNvSpPr>
          <p:nvPr>
            <p:ph idx="1"/>
          </p:nvPr>
        </p:nvSpPr>
        <p:spPr>
          <a:xfrm>
            <a:off x="467544" y="1412776"/>
            <a:ext cx="5832648" cy="4896544"/>
          </a:xfrm>
        </p:spPr>
        <p:txBody>
          <a:bodyPr>
            <a:normAutofit fontScale="62500" lnSpcReduction="20000"/>
          </a:bodyPr>
          <a:lstStyle/>
          <a:p>
            <a:r>
              <a:rPr lang="pl-PL" dirty="0" smtClean="0">
                <a:solidFill>
                  <a:schemeClr val="accent2">
                    <a:lumMod val="60000"/>
                    <a:lumOff val="40000"/>
                  </a:schemeClr>
                </a:solidFill>
              </a:rPr>
              <a:t>Eddy Merckx</a:t>
            </a:r>
            <a:r>
              <a:rPr lang="pl-PL" dirty="0" smtClean="0">
                <a:solidFill>
                  <a:schemeClr val="accent2">
                    <a:lumMod val="60000"/>
                    <a:lumOff val="40000"/>
                  </a:schemeClr>
                </a:solidFill>
              </a:rPr>
              <a:t> </a:t>
            </a:r>
            <a:r>
              <a:rPr lang="pl-PL" dirty="0" smtClean="0"/>
              <a:t>- </a:t>
            </a:r>
            <a:r>
              <a:rPr lang="pl-PL" dirty="0" smtClean="0"/>
              <a:t> (ur. 17 czerwca 1945 w Meensel-Kiezegem) – belgijski kolarz szosowy, torowy i przełajowy, czterokrotny medalista szosowych mistrzostw świata.</a:t>
            </a:r>
          </a:p>
          <a:p>
            <a:r>
              <a:rPr lang="pl-PL" dirty="0" smtClean="0"/>
              <a:t>W trakcie trwającej od 1965 do 1978 roku kariery był nazywany „Kanibalem” ze względu na wielką chęć wygrywania. Jako jedyny kolarz w historii wygrał w jednym roku trzy główne klasyfikacje (generalną, punktową – tzw. sprinterską – oraz górską) wyścigu Tour de France 1969. Uznawany za jednego z „kolarzy wszech czasów”, potrafił wygrywać w każdego rodzaju wyścigach – od jednodniowych klasyków, poprzez jazdę indywidualną na czas po wieloetapowe „toury”. Dobrze czuł się na stromych, długich podjazdach, jak i na prostych rozstrzygających sprintach. Łącznie odniósł 525 zwycięstw w peletonie, w tym 445 zwycięstw jako </a:t>
            </a:r>
            <a:r>
              <a:rPr lang="pl-PL" dirty="0" smtClean="0"/>
              <a:t>zawodowiec</a:t>
            </a:r>
            <a:r>
              <a:rPr lang="pl-PL" baseline="30000" dirty="0" smtClean="0"/>
              <a:t>.</a:t>
            </a:r>
            <a:endParaRPr lang="pl-PL" dirty="0" smtClean="0"/>
          </a:p>
          <a:p>
            <a:endParaRPr lang="pl-PL" dirty="0"/>
          </a:p>
        </p:txBody>
      </p:sp>
      <p:pic>
        <p:nvPicPr>
          <p:cNvPr id="4" name="Obraz 3" descr="eddy merckx.jpg"/>
          <p:cNvPicPr>
            <a:picLocks noChangeAspect="1"/>
          </p:cNvPicPr>
          <p:nvPr/>
        </p:nvPicPr>
        <p:blipFill>
          <a:blip r:embed="rId2" cstate="print"/>
          <a:stretch>
            <a:fillRect/>
          </a:stretch>
        </p:blipFill>
        <p:spPr>
          <a:xfrm>
            <a:off x="6372200" y="1988840"/>
            <a:ext cx="2261050" cy="376841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51520" y="548680"/>
            <a:ext cx="6192688" cy="6186309"/>
          </a:xfrm>
          <a:prstGeom prst="rect">
            <a:avLst/>
          </a:prstGeom>
        </p:spPr>
        <p:txBody>
          <a:bodyPr wrap="square">
            <a:spAutoFit/>
          </a:bodyPr>
          <a:lstStyle/>
          <a:p>
            <a:r>
              <a:rPr lang="pl-PL" dirty="0">
                <a:solidFill>
                  <a:schemeClr val="accent2">
                    <a:lumMod val="60000"/>
                    <a:lumOff val="40000"/>
                  </a:schemeClr>
                </a:solidFill>
              </a:rPr>
              <a:t>Bernard Hinault</a:t>
            </a:r>
            <a:r>
              <a:rPr lang="pl-PL" dirty="0"/>
              <a:t> (ur. 14 listopada 1954 w Yffiniac) – francuski kolarz szosowy i torowy, dwukrotny medalista szosowych mistrzostw świata. W latach 1978-1985 z powodu swojego taktycznego sprytu i zawziętości, przez Francuzów nazywany był </a:t>
            </a:r>
            <a:r>
              <a:rPr lang="pl-PL" i="1" dirty="0"/>
              <a:t>Le Blaireau</a:t>
            </a:r>
            <a:r>
              <a:rPr lang="pl-PL" dirty="0"/>
              <a:t> („Borsuk”). Hinault jako trzeci w historii kolarz wygrał pięć razy Tour de France. </a:t>
            </a:r>
            <a:r>
              <a:rPr lang="pl-PL" dirty="0" smtClean="0"/>
              <a:t>Hinault </a:t>
            </a:r>
            <a:r>
              <a:rPr lang="pl-PL" dirty="0"/>
              <a:t>rozpoczął karierę w zawodowym peletonie w 1974. Jego zwycięstwa w „Wielkiej Pętli” przypadały na lata: 1978, 1979, 1981, 1982 i 1985. W latach 1984 i 1986 stawał na drugim miejscu podium. Łącznie wygrał 28 etapów (z czego 13 w jeździe indywidualnej na czas</a:t>
            </a:r>
            <a:r>
              <a:rPr lang="pl-PL" dirty="0" smtClean="0"/>
              <a:t>)</a:t>
            </a:r>
          </a:p>
          <a:p>
            <a:r>
              <a:rPr lang="pl-PL" dirty="0"/>
              <a:t>Hinault rozpoczął karierę w zawodowym peletonie w 1974. Jego zwycięstwa w „Wielkiej Pętli” przypadały na lata: 1978, 1979, 1981, 1982 i 1985. W latach 1984 i 1986 stawał na drugim miejscu podium. Łącznie wygrał 28 etapów (z czego 13 w jeździe indywidualnej na czas</a:t>
            </a:r>
            <a:r>
              <a:rPr lang="pl-PL" dirty="0" smtClean="0"/>
              <a:t>)</a:t>
            </a:r>
          </a:p>
          <a:p>
            <a:r>
              <a:rPr lang="pl-PL" dirty="0"/>
              <a:t>Jako jedyny kolarz w historii wygrywał kilkakrotnie w trzech wielkich tourach: w 1980, 1982 i 1985 wygrał Giro </a:t>
            </a:r>
            <a:r>
              <a:rPr lang="pl-PL" dirty="0" err="1"/>
              <a:t>d’Italia</a:t>
            </a:r>
            <a:r>
              <a:rPr lang="pl-PL" dirty="0"/>
              <a:t>, a w 1978 i 1983 zwyciężył w wyścigu Vuelta a España.</a:t>
            </a:r>
          </a:p>
        </p:txBody>
      </p:sp>
      <p:pic>
        <p:nvPicPr>
          <p:cNvPr id="3" name="Obraz 2" descr="Bernard hinault.jpg"/>
          <p:cNvPicPr>
            <a:picLocks noChangeAspect="1"/>
          </p:cNvPicPr>
          <p:nvPr/>
        </p:nvPicPr>
        <p:blipFill>
          <a:blip r:embed="rId2" cstate="print"/>
          <a:stretch>
            <a:fillRect/>
          </a:stretch>
        </p:blipFill>
        <p:spPr>
          <a:xfrm>
            <a:off x="6372200" y="1628800"/>
            <a:ext cx="2771800" cy="396043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67544" y="332656"/>
            <a:ext cx="5400600" cy="6463308"/>
          </a:xfrm>
          <a:prstGeom prst="rect">
            <a:avLst/>
          </a:prstGeom>
        </p:spPr>
        <p:txBody>
          <a:bodyPr wrap="square">
            <a:spAutoFit/>
          </a:bodyPr>
          <a:lstStyle/>
          <a:p>
            <a:r>
              <a:rPr lang="pl-PL" dirty="0" smtClean="0">
                <a:solidFill>
                  <a:schemeClr val="accent2">
                    <a:lumMod val="60000"/>
                    <a:lumOff val="40000"/>
                  </a:schemeClr>
                </a:solidFill>
              </a:rPr>
              <a:t>Fausto Coppi</a:t>
            </a:r>
            <a:r>
              <a:rPr lang="pl-PL" dirty="0" smtClean="0"/>
              <a:t> (ur. </a:t>
            </a:r>
            <a:r>
              <a:rPr lang="pl-PL" dirty="0"/>
              <a:t>15 września</a:t>
            </a:r>
            <a:r>
              <a:rPr lang="pl-PL" dirty="0" smtClean="0"/>
              <a:t> </a:t>
            </a:r>
            <a:r>
              <a:rPr lang="pl-PL" dirty="0"/>
              <a:t>1919</a:t>
            </a:r>
            <a:r>
              <a:rPr lang="pl-PL" dirty="0" smtClean="0"/>
              <a:t> w </a:t>
            </a:r>
            <a:r>
              <a:rPr lang="pl-PL" dirty="0"/>
              <a:t>Castellanii</a:t>
            </a:r>
            <a:r>
              <a:rPr lang="pl-PL" dirty="0" smtClean="0"/>
              <a:t>, zm. </a:t>
            </a:r>
            <a:r>
              <a:rPr lang="pl-PL" dirty="0"/>
              <a:t>2 stycznia</a:t>
            </a:r>
            <a:r>
              <a:rPr lang="pl-PL" dirty="0" smtClean="0"/>
              <a:t> </a:t>
            </a:r>
            <a:r>
              <a:rPr lang="pl-PL" dirty="0"/>
              <a:t>1960</a:t>
            </a:r>
            <a:r>
              <a:rPr lang="pl-PL" dirty="0" smtClean="0"/>
              <a:t> w </a:t>
            </a:r>
            <a:r>
              <a:rPr lang="pl-PL" dirty="0"/>
              <a:t>Tortonie</a:t>
            </a:r>
            <a:r>
              <a:rPr lang="pl-PL" dirty="0" smtClean="0"/>
              <a:t>) – </a:t>
            </a:r>
            <a:r>
              <a:rPr lang="pl-PL" dirty="0"/>
              <a:t>włoski</a:t>
            </a:r>
            <a:r>
              <a:rPr lang="pl-PL" dirty="0" smtClean="0"/>
              <a:t> </a:t>
            </a:r>
            <a:r>
              <a:rPr lang="pl-PL" dirty="0"/>
              <a:t>kolarz torowy</a:t>
            </a:r>
            <a:r>
              <a:rPr lang="pl-PL" dirty="0" smtClean="0"/>
              <a:t> i </a:t>
            </a:r>
            <a:r>
              <a:rPr lang="pl-PL" dirty="0"/>
              <a:t>szosowy</a:t>
            </a:r>
            <a:r>
              <a:rPr lang="pl-PL" dirty="0" smtClean="0"/>
              <a:t>, trzykrotny medalista torowych oraz dwukrotny medalista szosowych mistrzostw świata.</a:t>
            </a:r>
            <a:r>
              <a:rPr lang="pl-PL" dirty="0"/>
              <a:t> Coppi, którego zwano „il Campionissimo”, był jednym z najbardziej utytułowanych i popularnych kolarzy w historii tego sportu. Dwa razy wygrał Tour de France oraz pięć razy Giro </a:t>
            </a:r>
            <a:r>
              <a:rPr lang="pl-PL" dirty="0" err="1"/>
              <a:t>d’Italia</a:t>
            </a:r>
            <a:r>
              <a:rPr lang="pl-PL" dirty="0"/>
              <a:t>. Swój pierwszy duży sukces Coppi odniósł w 1940, kiedy to w wieku 21 lat wygrał po raz pierwszy Giro </a:t>
            </a:r>
            <a:r>
              <a:rPr lang="pl-PL" dirty="0" err="1"/>
              <a:t>d’Italia</a:t>
            </a:r>
            <a:r>
              <a:rPr lang="pl-PL" dirty="0"/>
              <a:t>. W 1942 ustanowił nowy rekord świata w jeździe godzinnej (45,871 km), który był niepobity przez 14 lat, aż do czasu, kiedy zrobił to Jacques Anquetil w 1956. Jego obiecująca kariera została przerwana przez II wojnę światową. W 1946 wrócił do kolarstwa. W kolejnych latach odniósł serię zwycięstw, która przyćmiona została dopiero przez </a:t>
            </a:r>
            <a:r>
              <a:rPr lang="pl-PL" dirty="0" err="1"/>
              <a:t>Eddy’ego</a:t>
            </a:r>
            <a:r>
              <a:rPr lang="pl-PL" dirty="0"/>
              <a:t> Merckxa.</a:t>
            </a:r>
            <a:endParaRPr lang="pl-PL" dirty="0" smtClean="0"/>
          </a:p>
          <a:p>
            <a:r>
              <a:rPr lang="pl-PL" dirty="0" smtClean="0"/>
              <a:t/>
            </a:r>
            <a:br>
              <a:rPr lang="pl-PL" dirty="0" smtClean="0"/>
            </a:br>
            <a:endParaRPr lang="pl-PL" dirty="0"/>
          </a:p>
        </p:txBody>
      </p:sp>
      <p:pic>
        <p:nvPicPr>
          <p:cNvPr id="3" name="Obraz 2" descr="fausto coppi.jpg.crdownload"/>
          <p:cNvPicPr>
            <a:picLocks noChangeAspect="1"/>
          </p:cNvPicPr>
          <p:nvPr/>
        </p:nvPicPr>
        <p:blipFill>
          <a:blip r:embed="rId2" cstate="print"/>
          <a:stretch>
            <a:fillRect/>
          </a:stretch>
        </p:blipFill>
        <p:spPr>
          <a:xfrm>
            <a:off x="6084168" y="1340768"/>
            <a:ext cx="3059832" cy="4464496"/>
          </a:xfrm>
          <a:prstGeom prst="rect">
            <a:avLst/>
          </a:prstGeom>
          <a:effectLst>
            <a:softEdge rad="12700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83568" y="1166843"/>
            <a:ext cx="4824536" cy="4247317"/>
          </a:xfrm>
          <a:prstGeom prst="rect">
            <a:avLst/>
          </a:prstGeom>
        </p:spPr>
        <p:txBody>
          <a:bodyPr wrap="square">
            <a:spAutoFit/>
          </a:bodyPr>
          <a:lstStyle/>
          <a:p>
            <a:r>
              <a:rPr lang="pl-PL" dirty="0">
                <a:solidFill>
                  <a:schemeClr val="accent2">
                    <a:lumMod val="60000"/>
                    <a:lumOff val="40000"/>
                  </a:schemeClr>
                </a:solidFill>
              </a:rPr>
              <a:t>Alberto Contador Velasco</a:t>
            </a:r>
            <a:r>
              <a:rPr lang="pl-PL" dirty="0"/>
              <a:t> (ur. 6 grudnia 1982 w Madrycie) – hiszpański kolarz szosowy, zawodnik profesjonalnej drużyny </a:t>
            </a:r>
            <a:r>
              <a:rPr lang="pl-PL" dirty="0" smtClean="0"/>
              <a:t>UCIWorldTeams  Trek-Segafredo</a:t>
            </a:r>
            <a:r>
              <a:rPr lang="pl-PL" dirty="0"/>
              <a:t>. Jeden z siedmiu kolarzy w historii (pozostali to Eddy Merckx, Jacques Anquetil, Felice Gimondi, Bernard Hinault, Vincenzo Nibali i Chris Froome), którzy wygrali trzy Wielkie Toury, czyli Tour de France, Giro </a:t>
            </a:r>
            <a:r>
              <a:rPr lang="pl-PL" dirty="0" err="1"/>
              <a:t>d’Italia</a:t>
            </a:r>
            <a:r>
              <a:rPr lang="pl-PL" dirty="0"/>
              <a:t> oraz Vuelta a España.</a:t>
            </a:r>
          </a:p>
          <a:p>
            <a:r>
              <a:rPr lang="pl-PL" dirty="0"/>
              <a:t>Contador wyróżnia się wyjątkowymi umiejętnościami w jeździe po górach, jest także zawodnikiem jeżdżącym świetnie na czas.</a:t>
            </a:r>
          </a:p>
        </p:txBody>
      </p:sp>
      <p:pic>
        <p:nvPicPr>
          <p:cNvPr id="3" name="Obraz 2" descr="Contador_RDS2015.jpg"/>
          <p:cNvPicPr>
            <a:picLocks noChangeAspect="1"/>
          </p:cNvPicPr>
          <p:nvPr/>
        </p:nvPicPr>
        <p:blipFill>
          <a:blip r:embed="rId2" cstate="print"/>
          <a:stretch>
            <a:fillRect/>
          </a:stretch>
        </p:blipFill>
        <p:spPr>
          <a:xfrm>
            <a:off x="5796136" y="1412776"/>
            <a:ext cx="3347864" cy="3540224"/>
          </a:xfrm>
          <a:prstGeom prst="rect">
            <a:avLst/>
          </a:prstGeom>
          <a:effectLst>
            <a:softEdge rad="31750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683568" y="476673"/>
            <a:ext cx="3744416" cy="4801314"/>
          </a:xfrm>
          <a:prstGeom prst="rect">
            <a:avLst/>
          </a:prstGeom>
        </p:spPr>
        <p:txBody>
          <a:bodyPr wrap="square">
            <a:spAutoFit/>
          </a:bodyPr>
          <a:lstStyle/>
          <a:p>
            <a:r>
              <a:rPr lang="pl-PL" dirty="0">
                <a:solidFill>
                  <a:schemeClr val="accent2">
                    <a:lumMod val="60000"/>
                    <a:lumOff val="40000"/>
                  </a:schemeClr>
                </a:solidFill>
              </a:rPr>
              <a:t>Chris Froome, </a:t>
            </a:r>
            <a:r>
              <a:rPr lang="pl-PL" dirty="0"/>
              <a:t>właśc.</a:t>
            </a:r>
            <a:r>
              <a:rPr lang="pl-PL" dirty="0">
                <a:solidFill>
                  <a:schemeClr val="accent2">
                    <a:lumMod val="60000"/>
                    <a:lumOff val="40000"/>
                  </a:schemeClr>
                </a:solidFill>
              </a:rPr>
              <a:t> Christopher Froome</a:t>
            </a:r>
            <a:r>
              <a:rPr lang="pl-PL" dirty="0"/>
              <a:t> (ur. 20 maja 1985 w Nairobi) – brytyjski kolarz szosowy. Dwukrotny brązowy medalista olimpijski i wicemistrz świata, czterokrotny zwycięzca Tour de France. Dwukrotny zwycięzca Vuelta a España oraz zwycięzca Giro </a:t>
            </a:r>
            <a:r>
              <a:rPr lang="pl-PL" dirty="0" err="1"/>
              <a:t>d’Italia</a:t>
            </a:r>
            <a:r>
              <a:rPr lang="pl-PL" dirty="0"/>
              <a:t>. Jeden z najlepszych kolarzy swojej generacji, jest jednym z 7 kolarzy w historii, którzy wygrali wszystkie Wielkie Tour-y. Reprezentuje barwy drużyny Team Ineos.</a:t>
            </a:r>
          </a:p>
        </p:txBody>
      </p:sp>
      <p:pic>
        <p:nvPicPr>
          <p:cNvPr id="3" name="Obraz 2" descr="Chris_Froome_-_The_First_Man_to_Cycle_through_the_Eurotunnel_(14593562145).jpg"/>
          <p:cNvPicPr>
            <a:picLocks noChangeAspect="1"/>
          </p:cNvPicPr>
          <p:nvPr/>
        </p:nvPicPr>
        <p:blipFill>
          <a:blip r:embed="rId2" cstate="print"/>
          <a:stretch>
            <a:fillRect/>
          </a:stretch>
        </p:blipFill>
        <p:spPr>
          <a:xfrm>
            <a:off x="4328160" y="548680"/>
            <a:ext cx="4420304" cy="5616624"/>
          </a:xfrm>
          <a:prstGeom prst="rect">
            <a:avLst/>
          </a:prstGeom>
          <a:effectLst>
            <a:softEdge rad="12700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Sławy polskiego kolarstwa</a:t>
            </a:r>
            <a:endParaRPr lang="pl-PL" dirty="0"/>
          </a:p>
        </p:txBody>
      </p:sp>
      <p:sp>
        <p:nvSpPr>
          <p:cNvPr id="3" name="Symbol zastępczy zawartości 2"/>
          <p:cNvSpPr>
            <a:spLocks noGrp="1"/>
          </p:cNvSpPr>
          <p:nvPr>
            <p:ph idx="1"/>
          </p:nvPr>
        </p:nvSpPr>
        <p:spPr>
          <a:xfrm>
            <a:off x="457200" y="1412776"/>
            <a:ext cx="5050904" cy="5042032"/>
          </a:xfrm>
        </p:spPr>
        <p:txBody>
          <a:bodyPr>
            <a:normAutofit fontScale="77500" lnSpcReduction="20000"/>
          </a:bodyPr>
          <a:lstStyle/>
          <a:p>
            <a:r>
              <a:rPr lang="pl-PL" dirty="0" smtClean="0">
                <a:solidFill>
                  <a:schemeClr val="accent2">
                    <a:lumMod val="60000"/>
                    <a:lumOff val="40000"/>
                  </a:schemeClr>
                </a:solidFill>
              </a:rPr>
              <a:t>Ryszard </a:t>
            </a:r>
            <a:r>
              <a:rPr lang="pl-PL" dirty="0" smtClean="0">
                <a:solidFill>
                  <a:schemeClr val="accent2">
                    <a:lumMod val="60000"/>
                    <a:lumOff val="40000"/>
                  </a:schemeClr>
                </a:solidFill>
              </a:rPr>
              <a:t> </a:t>
            </a:r>
            <a:r>
              <a:rPr lang="pl-PL" dirty="0" smtClean="0">
                <a:solidFill>
                  <a:schemeClr val="accent2">
                    <a:lumMod val="60000"/>
                    <a:lumOff val="40000"/>
                  </a:schemeClr>
                </a:solidFill>
              </a:rPr>
              <a:t>Szurkowski</a:t>
            </a:r>
            <a:r>
              <a:rPr lang="pl-PL" dirty="0" smtClean="0"/>
              <a:t> (ur. 12 stycznia 1946 w Świebodowie, zm. 1 lutego 2021 w Radomiu) – polski kolarz szosowy, dwukrotny wicemistrz olimpijski, czterokrotny medalista mistrzostw świata oraz dwunastokrotny mistrz Polski, najbardziej znany ze zdominowania przez kilka lat z rzędu Wyścigu Pokoju, poseł na Sejm PRL IX kadencji, trener, działacz sportowy, handlowiec, były prezes Polskiego Związku Kolarskiego.</a:t>
            </a:r>
            <a:endParaRPr lang="pl-PL" dirty="0"/>
          </a:p>
        </p:txBody>
      </p:sp>
      <p:pic>
        <p:nvPicPr>
          <p:cNvPr id="4" name="Obraz 3" descr="szurkowski.jpg"/>
          <p:cNvPicPr>
            <a:picLocks noChangeAspect="1"/>
          </p:cNvPicPr>
          <p:nvPr/>
        </p:nvPicPr>
        <p:blipFill>
          <a:blip r:embed="rId2" cstate="print"/>
          <a:stretch>
            <a:fillRect/>
          </a:stretch>
        </p:blipFill>
        <p:spPr>
          <a:xfrm>
            <a:off x="5364088" y="1628800"/>
            <a:ext cx="3563888" cy="4248472"/>
          </a:xfrm>
          <a:prstGeom prst="rect">
            <a:avLst/>
          </a:prstGeom>
          <a:effectLst>
            <a:softEdge rad="317500"/>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23528" y="404664"/>
            <a:ext cx="8280920" cy="2308324"/>
          </a:xfrm>
          <a:prstGeom prst="rect">
            <a:avLst/>
          </a:prstGeom>
        </p:spPr>
        <p:txBody>
          <a:bodyPr wrap="square">
            <a:spAutoFit/>
          </a:bodyPr>
          <a:lstStyle/>
          <a:p>
            <a:r>
              <a:rPr lang="pl-PL" sz="2400" dirty="0">
                <a:solidFill>
                  <a:schemeClr val="accent2">
                    <a:lumMod val="60000"/>
                    <a:lumOff val="40000"/>
                  </a:schemeClr>
                </a:solidFill>
              </a:rPr>
              <a:t>Zenon Jaskuła </a:t>
            </a:r>
            <a:r>
              <a:rPr lang="pl-PL" sz="2400" dirty="0"/>
              <a:t>(ur. 4 czerwca 1962 w Śremie) – polski kolarz szosowy, początkowo amatorski (do 1989), następnie zawodowy (od 1990 do 1997), wicemistrz olimpijski i wicemistrz świata w wyścigu drużynowym; trzeci kolarz Tour de France (1993), wielokrotny mistrz Polski.</a:t>
            </a:r>
          </a:p>
        </p:txBody>
      </p:sp>
      <p:pic>
        <p:nvPicPr>
          <p:cNvPr id="3" name="Obraz 2" descr="jaskuła.jpg"/>
          <p:cNvPicPr>
            <a:picLocks noChangeAspect="1"/>
          </p:cNvPicPr>
          <p:nvPr/>
        </p:nvPicPr>
        <p:blipFill>
          <a:blip r:embed="rId2" cstate="print"/>
          <a:stretch>
            <a:fillRect/>
          </a:stretch>
        </p:blipFill>
        <p:spPr>
          <a:xfrm>
            <a:off x="1475656" y="2780928"/>
            <a:ext cx="6336704" cy="3672408"/>
          </a:xfrm>
          <a:prstGeom prst="rect">
            <a:avLst/>
          </a:prstGeom>
          <a:effectLst>
            <a:softEdge rad="127000"/>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67544" y="332656"/>
            <a:ext cx="3744416" cy="6247864"/>
          </a:xfrm>
          <a:prstGeom prst="rect">
            <a:avLst/>
          </a:prstGeom>
        </p:spPr>
        <p:txBody>
          <a:bodyPr wrap="square">
            <a:spAutoFit/>
          </a:bodyPr>
          <a:lstStyle/>
          <a:p>
            <a:r>
              <a:rPr lang="pl-PL" sz="2000" dirty="0">
                <a:solidFill>
                  <a:schemeClr val="accent2">
                    <a:lumMod val="60000"/>
                    <a:lumOff val="40000"/>
                  </a:schemeClr>
                </a:solidFill>
              </a:rPr>
              <a:t>Michał Kwiatkowski </a:t>
            </a:r>
            <a:r>
              <a:rPr lang="pl-PL" sz="2000" dirty="0"/>
              <a:t>(ur. 2 </a:t>
            </a:r>
            <a:r>
              <a:rPr lang="pl-PL" sz="2000" dirty="0" smtClean="0"/>
              <a:t>czerwca 1990</a:t>
            </a:r>
            <a:r>
              <a:rPr lang="pl-PL" sz="2000" dirty="0"/>
              <a:t> w Chełmży</a:t>
            </a:r>
            <a:r>
              <a:rPr lang="pl-PL" sz="2000" dirty="0" smtClean="0"/>
              <a:t>)</a:t>
            </a:r>
            <a:r>
              <a:rPr lang="pl-PL" sz="2000" dirty="0"/>
              <a:t> – polski kolarz szosowy, zawodnik profesjonalnej, brytyjskiej drużyny Team Ineos. Mistrz świata w wyścigu ze startu wspólnego z 2014 roku oraz drużynowy mistrz świata w jeździe na czas w barwach Etixx-Quick Step z roku 2013. Mistrz Europy i świata w kategorii juniorów. Medalista mistrzostw Polski seniorów na szosie i na torze. Olimpijczyk z Londynu (2012) i Rio de Janeiro (2016). Zwycięzca Tour de </a:t>
            </a:r>
            <a:r>
              <a:rPr lang="pl-PL" sz="2000" dirty="0" smtClean="0"/>
              <a:t>Pologne</a:t>
            </a:r>
            <a:r>
              <a:rPr lang="pl-PL" sz="2000" dirty="0"/>
              <a:t> i Tirreno-Adriático z roku 2018.</a:t>
            </a:r>
          </a:p>
        </p:txBody>
      </p:sp>
      <p:pic>
        <p:nvPicPr>
          <p:cNvPr id="3" name="Obraz 2" descr="kwiatkowski.jpg"/>
          <p:cNvPicPr>
            <a:picLocks noChangeAspect="1"/>
          </p:cNvPicPr>
          <p:nvPr/>
        </p:nvPicPr>
        <p:blipFill>
          <a:blip r:embed="rId2" cstate="print"/>
          <a:stretch>
            <a:fillRect/>
          </a:stretch>
        </p:blipFill>
        <p:spPr>
          <a:xfrm>
            <a:off x="4211960" y="1556792"/>
            <a:ext cx="4644008" cy="3891111"/>
          </a:xfrm>
          <a:prstGeom prst="rect">
            <a:avLst/>
          </a:prstGeom>
          <a:effectLst>
            <a:softEdge rad="6350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23528" y="260648"/>
            <a:ext cx="8208912" cy="1631216"/>
          </a:xfrm>
          <a:prstGeom prst="rect">
            <a:avLst/>
          </a:prstGeom>
        </p:spPr>
        <p:txBody>
          <a:bodyPr wrap="square">
            <a:spAutoFit/>
          </a:bodyPr>
          <a:lstStyle/>
          <a:p>
            <a:r>
              <a:rPr lang="pl-PL" sz="2000" dirty="0">
                <a:solidFill>
                  <a:schemeClr val="accent2">
                    <a:lumMod val="60000"/>
                    <a:lumOff val="40000"/>
                  </a:schemeClr>
                </a:solidFill>
              </a:rPr>
              <a:t>Rafał Majka</a:t>
            </a:r>
            <a:r>
              <a:rPr lang="pl-PL" sz="2000" dirty="0"/>
              <a:t> (ur. 12 września 1989 w </a:t>
            </a:r>
            <a:r>
              <a:rPr lang="pl-PL" sz="2000" dirty="0" smtClean="0"/>
              <a:t>Zegartowicach) </a:t>
            </a:r>
            <a:r>
              <a:rPr lang="pl-PL" sz="2000" dirty="0"/>
              <a:t>– polski kolarz szosowy, zawodnik należącej do dywizji UCI WorldTeams drużyny UAE Team </a:t>
            </a:r>
            <a:r>
              <a:rPr lang="pl-PL" sz="2000" dirty="0" smtClean="0"/>
              <a:t>Emirates. Brązowy  medalista olimpijski  Rio de Janeiro  2016,</a:t>
            </a:r>
          </a:p>
          <a:p>
            <a:r>
              <a:rPr lang="pl-PL" sz="2000" dirty="0"/>
              <a:t>t</a:t>
            </a:r>
            <a:r>
              <a:rPr lang="pl-PL" sz="2000" dirty="0" smtClean="0"/>
              <a:t>rzeci zawodnik Vuelta Espana 2015.</a:t>
            </a:r>
            <a:endParaRPr lang="pl-PL" sz="2000" dirty="0"/>
          </a:p>
        </p:txBody>
      </p:sp>
      <p:pic>
        <p:nvPicPr>
          <p:cNvPr id="3" name="Obraz 2" descr="majka.jpg"/>
          <p:cNvPicPr>
            <a:picLocks noChangeAspect="1"/>
          </p:cNvPicPr>
          <p:nvPr/>
        </p:nvPicPr>
        <p:blipFill>
          <a:blip r:embed="rId2" cstate="print"/>
          <a:stretch>
            <a:fillRect/>
          </a:stretch>
        </p:blipFill>
        <p:spPr>
          <a:xfrm>
            <a:off x="1259632" y="1916832"/>
            <a:ext cx="6768752" cy="4752528"/>
          </a:xfrm>
          <a:prstGeom prst="rect">
            <a:avLst/>
          </a:prstGeom>
          <a:effectLst>
            <a:softEdge rad="127000"/>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nergetyczny">
  <a:themeElements>
    <a:clrScheme name="Energetyczny">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Energetyczny">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Energetyczny">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241</TotalTime>
  <Words>302</Words>
  <Application>Microsoft Office PowerPoint</Application>
  <PresentationFormat>Pokaz na ekranie (4:3)</PresentationFormat>
  <Paragraphs>72</Paragraphs>
  <Slides>23</Slides>
  <Notes>1</Notes>
  <HiddenSlides>0</HiddenSlides>
  <MMClips>0</MMClips>
  <ScaleCrop>false</ScaleCrop>
  <HeadingPairs>
    <vt:vector size="4" baseType="variant">
      <vt:variant>
        <vt:lpstr>Motyw</vt:lpstr>
      </vt:variant>
      <vt:variant>
        <vt:i4>1</vt:i4>
      </vt:variant>
      <vt:variant>
        <vt:lpstr>Tytuły slajdów</vt:lpstr>
      </vt:variant>
      <vt:variant>
        <vt:i4>23</vt:i4>
      </vt:variant>
    </vt:vector>
  </HeadingPairs>
  <TitlesOfParts>
    <vt:vector size="24" baseType="lpstr">
      <vt:lpstr>Energetyczny</vt:lpstr>
      <vt:lpstr>Kolarstwo</vt:lpstr>
      <vt:lpstr>Spis treści</vt:lpstr>
      <vt:lpstr>Kolarstwo - historia</vt:lpstr>
      <vt:lpstr>Slajd 4</vt:lpstr>
      <vt:lpstr>Kolarstwo - rodzaje</vt:lpstr>
      <vt:lpstr>Kolarstwo szosowe</vt:lpstr>
      <vt:lpstr>Kolarstwo torowe</vt:lpstr>
      <vt:lpstr>Slajd 8</vt:lpstr>
      <vt:lpstr>Kolarstwo przełajowe</vt:lpstr>
      <vt:lpstr>Kolarstwo górskie</vt:lpstr>
      <vt:lpstr>MTB</vt:lpstr>
      <vt:lpstr>Największe wyścigi kolarskie na świecie</vt:lpstr>
      <vt:lpstr>Slajd 13</vt:lpstr>
      <vt:lpstr>Wyścigi jednoetapowe-klasyczne</vt:lpstr>
      <vt:lpstr>Sławy światowego kolarstwa</vt:lpstr>
      <vt:lpstr>Slajd 16</vt:lpstr>
      <vt:lpstr>Slajd 17</vt:lpstr>
      <vt:lpstr>Slajd 18</vt:lpstr>
      <vt:lpstr>Slajd 19</vt:lpstr>
      <vt:lpstr>Sławy polskiego kolarstwa</vt:lpstr>
      <vt:lpstr>Slajd 21</vt:lpstr>
      <vt:lpstr>Slajd 22</vt:lpstr>
      <vt:lpstr>Slajd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Kolarstwo</dc:title>
  <dc:creator>Grisza</dc:creator>
  <cp:lastModifiedBy>Grisza</cp:lastModifiedBy>
  <cp:revision>25</cp:revision>
  <dcterms:created xsi:type="dcterms:W3CDTF">2021-02-09T14:08:28Z</dcterms:created>
  <dcterms:modified xsi:type="dcterms:W3CDTF">2021-02-09T18:10:15Z</dcterms:modified>
</cp:coreProperties>
</file>