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303" r:id="rId3"/>
    <p:sldId id="257" r:id="rId4"/>
    <p:sldId id="293" r:id="rId5"/>
    <p:sldId id="280" r:id="rId6"/>
    <p:sldId id="294" r:id="rId7"/>
    <p:sldId id="281" r:id="rId8"/>
    <p:sldId id="295" r:id="rId9"/>
    <p:sldId id="282" r:id="rId10"/>
    <p:sldId id="296" r:id="rId11"/>
    <p:sldId id="283" r:id="rId12"/>
    <p:sldId id="297" r:id="rId13"/>
    <p:sldId id="285" r:id="rId14"/>
    <p:sldId id="298" r:id="rId15"/>
    <p:sldId id="286" r:id="rId16"/>
    <p:sldId id="299" r:id="rId17"/>
    <p:sldId id="287" r:id="rId18"/>
    <p:sldId id="300" r:id="rId19"/>
    <p:sldId id="290" r:id="rId20"/>
    <p:sldId id="301" r:id="rId21"/>
    <p:sldId id="292" r:id="rId22"/>
    <p:sldId id="302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E08"/>
    <a:srgbClr val="B92D14"/>
    <a:srgbClr val="35759D"/>
    <a:srgbClr val="35B19D"/>
    <a:srgbClr val="000000"/>
    <a:srgbClr val="FFFF00"/>
    <a:srgbClr val="491403"/>
    <a:srgbClr val="3A10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478" autoAdjust="0"/>
    <p:restoredTop sz="95596" autoAdjust="0"/>
  </p:normalViewPr>
  <p:slideViewPr>
    <p:cSldViewPr>
      <p:cViewPr varScale="1">
        <p:scale>
          <a:sx n="82" d="100"/>
          <a:sy n="82" d="100"/>
        </p:scale>
        <p:origin x="893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EB5D8D8F-F21A-4AFE-96E4-3732C5B93E5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pl-PL"/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06122CD4-EFE6-4234-BD76-E0963982D1D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pl-PL"/>
          </a:p>
        </p:txBody>
      </p:sp>
      <p:sp>
        <p:nvSpPr>
          <p:cNvPr id="81924" name="Rectangle 4">
            <a:extLst>
              <a:ext uri="{FF2B5EF4-FFF2-40B4-BE49-F238E27FC236}">
                <a16:creationId xmlns:a16="http://schemas.microsoft.com/office/drawing/2014/main" id="{224051DE-AE41-42B5-BAC4-4479CE19612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>
            <a:extLst>
              <a:ext uri="{FF2B5EF4-FFF2-40B4-BE49-F238E27FC236}">
                <a16:creationId xmlns:a16="http://schemas.microsoft.com/office/drawing/2014/main" id="{08BE0D05-0C26-41E9-84A2-0FC829C00B9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Click to edit Master text styles</a:t>
            </a:r>
          </a:p>
          <a:p>
            <a:pPr lvl="1"/>
            <a:r>
              <a:rPr lang="en-US" altLang="pl-PL"/>
              <a:t>Second level</a:t>
            </a:r>
          </a:p>
          <a:p>
            <a:pPr lvl="2"/>
            <a:r>
              <a:rPr lang="en-US" altLang="pl-PL"/>
              <a:t>Third level</a:t>
            </a:r>
          </a:p>
          <a:p>
            <a:pPr lvl="3"/>
            <a:r>
              <a:rPr lang="en-US" altLang="pl-PL"/>
              <a:t>Fourth level</a:t>
            </a:r>
          </a:p>
          <a:p>
            <a:pPr lvl="4"/>
            <a:r>
              <a:rPr lang="en-US" altLang="pl-PL"/>
              <a:t>Fifth level</a:t>
            </a:r>
          </a:p>
        </p:txBody>
      </p:sp>
      <p:sp>
        <p:nvSpPr>
          <p:cNvPr id="81926" name="Rectangle 6">
            <a:extLst>
              <a:ext uri="{FF2B5EF4-FFF2-40B4-BE49-F238E27FC236}">
                <a16:creationId xmlns:a16="http://schemas.microsoft.com/office/drawing/2014/main" id="{F854B4E0-18EE-447B-924F-70682B86A9C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pl-PL"/>
          </a:p>
        </p:txBody>
      </p:sp>
      <p:sp>
        <p:nvSpPr>
          <p:cNvPr id="81927" name="Rectangle 7">
            <a:extLst>
              <a:ext uri="{FF2B5EF4-FFF2-40B4-BE49-F238E27FC236}">
                <a16:creationId xmlns:a16="http://schemas.microsoft.com/office/drawing/2014/main" id="{B325C72D-D09D-4B19-A831-AC117907DC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CA35287-E7A1-4BDE-ABFB-E6A8AE38780D}" type="slidenum">
              <a:rPr lang="en-US" altLang="pl-PL"/>
              <a:pPr/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EFE4135-225C-4034-90ED-18AF5F392A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91A21F-FFC9-401C-9995-ED1297C43999}" type="slidenum">
              <a:rPr lang="en-US" altLang="pl-PL"/>
              <a:pPr/>
              <a:t>1</a:t>
            </a:fld>
            <a:endParaRPr lang="en-US" altLang="pl-PL"/>
          </a:p>
        </p:txBody>
      </p:sp>
      <p:sp>
        <p:nvSpPr>
          <p:cNvPr id="107522" name="Rectangle 2">
            <a:extLst>
              <a:ext uri="{FF2B5EF4-FFF2-40B4-BE49-F238E27FC236}">
                <a16:creationId xmlns:a16="http://schemas.microsoft.com/office/drawing/2014/main" id="{B7DB211A-418E-41FC-A8F8-3AC4A68DCF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623CA35F-B7DF-4852-A6FB-5F0F885B4B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EFE4135-225C-4034-90ED-18AF5F392A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91A21F-FFC9-401C-9995-ED1297C43999}" type="slidenum">
              <a:rPr lang="en-US" altLang="pl-PL"/>
              <a:pPr/>
              <a:t>2</a:t>
            </a:fld>
            <a:endParaRPr lang="en-US" altLang="pl-PL"/>
          </a:p>
        </p:txBody>
      </p:sp>
      <p:sp>
        <p:nvSpPr>
          <p:cNvPr id="107522" name="Rectangle 2">
            <a:extLst>
              <a:ext uri="{FF2B5EF4-FFF2-40B4-BE49-F238E27FC236}">
                <a16:creationId xmlns:a16="http://schemas.microsoft.com/office/drawing/2014/main" id="{B7DB211A-418E-41FC-A8F8-3AC4A68DCF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623CA35F-B7DF-4852-A6FB-5F0F885B4B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pl-PL"/>
          </a:p>
        </p:txBody>
      </p:sp>
    </p:spTree>
    <p:extLst>
      <p:ext uri="{BB962C8B-B14F-4D97-AF65-F5344CB8AC3E}">
        <p14:creationId xmlns:p14="http://schemas.microsoft.com/office/powerpoint/2010/main" val="1998302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D862E18-8785-4B0C-802D-205ECC5172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76AA7B-D79B-4A12-8830-FE67AA9D0D51}" type="slidenum">
              <a:rPr lang="en-US" altLang="pl-PL"/>
              <a:pPr/>
              <a:t>3</a:t>
            </a:fld>
            <a:endParaRPr lang="en-US" altLang="pl-PL"/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00DDAC77-343E-4EDE-AD4C-36FFCF8EBE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1475EEC8-769D-432E-8E37-DF53A3C42B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C99404B-96CD-49F5-A83C-6C604084A79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8153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000"/>
            </a:lvl1pPr>
          </a:lstStyle>
          <a:p>
            <a:pPr lvl="0"/>
            <a:r>
              <a:rPr lang="pl-PL" altLang="pl-PL" noProof="0"/>
              <a:t>Kliknij, aby edytować styl</a:t>
            </a:r>
            <a:endParaRPr lang="en-US" altLang="pl-PL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22F27F3-9F6D-4B7A-AFDA-B2D609F878B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085850"/>
            <a:ext cx="8153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pl-PL" altLang="pl-PL" noProof="0"/>
              <a:t>Kliknij, aby edytować styl wzorca podtytułu</a:t>
            </a:r>
            <a:endParaRPr lang="en-US" altLang="pl-PL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8EF485-257C-4B58-8382-A76773E20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E0A6254-2C91-468A-987B-66D1CD79D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985138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6EFABF-B95D-47E6-8531-A1161BD75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0F870AA-533C-4840-A636-E81A20E62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3291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99D9A8-FCE4-468A-A2DB-6EDE36409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DAB859-4918-4E06-B6F3-4FB4F98D2C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524000"/>
            <a:ext cx="3581400" cy="44196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EB4F09F-93F6-4A2F-A3CC-522E4CCD8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581400" cy="44196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628133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E04FFD-25E9-485C-AE35-A00EB4AF4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68A1420-3FE4-4DC9-AD0A-A764F1518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65C5879-DCDF-4B09-90EA-647ED6BA0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2C749E4-7643-409E-BEA4-B94B001983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5A60A2C-D774-4E0C-9732-6E3D04204D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113716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4CC80A-B0A6-4B00-8132-46E8F4B2B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688558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1584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A5354C-D2AC-48E0-9DDF-A3A97D720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59B269E-6306-4F12-89A6-DFECBE671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3AA6B19-C5E0-4B61-BF2B-87DBA70CC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720667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6F9FB3-8DAC-4D2E-9FF5-7A9063322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F9B07F69-BFBE-4B7C-839B-1329E67307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B791D16-45D6-49F2-84B7-AA16B15F29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349875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44B978-9FB8-4E8B-A3DF-14D7EEC7F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BE38D58-95B6-4542-AE57-7D6EC470C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461494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FF59677B-BB80-4CA0-B7D8-C9FCC65C16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248400" y="304800"/>
            <a:ext cx="1981200" cy="56388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EFBCACE-A24E-4ADA-A42A-44687ED1C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5791200" cy="56388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42696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A6CD167-06BD-4DBA-8862-37CC0613B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48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C5B66AE-DACE-495B-AF46-C0950E5909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524000"/>
            <a:ext cx="73152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icrosoft Sans Serif" panose="020B0604020202020204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icrosoft Sans Serif" panose="020B0604020202020204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icrosoft Sans Serif" panose="020B0604020202020204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icrosoft Sans Serif" panose="020B0604020202020204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icrosoft Sans Serif" panose="020B0604020202020204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icrosoft Sans Serif" panose="020B0604020202020204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icrosoft Sans Serif" panose="020B0604020202020204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>
            <a:extLst>
              <a:ext uri="{FF2B5EF4-FFF2-40B4-BE49-F238E27FC236}">
                <a16:creationId xmlns:a16="http://schemas.microsoft.com/office/drawing/2014/main" id="{AEB5AF5E-7728-480D-AA7E-F815A8268FF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8153400" cy="887760"/>
          </a:xfrm>
        </p:spPr>
        <p:txBody>
          <a:bodyPr/>
          <a:lstStyle/>
          <a:p>
            <a:pPr algn="ctr"/>
            <a:br>
              <a:rPr lang="pl-PL" altLang="pl-PL" sz="4800" b="1" dirty="0"/>
            </a:br>
            <a:r>
              <a:rPr lang="pl-PL" altLang="pl-PL" sz="4800" b="1" dirty="0"/>
              <a:t>Koszykówka</a:t>
            </a:r>
            <a:endParaRPr lang="ru-RU" altLang="pl-PL" sz="4800" b="1" dirty="0"/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58DC7C5E-9971-479D-8EF1-9E92258A1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7504" y="1556792"/>
            <a:ext cx="8579296" cy="3672408"/>
          </a:xfrm>
        </p:spPr>
        <p:txBody>
          <a:bodyPr/>
          <a:lstStyle/>
          <a:p>
            <a:endParaRPr lang="pl-PL" altLang="pl-PL" sz="3200" b="1" dirty="0"/>
          </a:p>
          <a:p>
            <a:endParaRPr lang="pl-PL" altLang="pl-PL" sz="3200" b="1" dirty="0"/>
          </a:p>
          <a:p>
            <a:r>
              <a:rPr lang="pl-PL" altLang="pl-PL" sz="3200" b="1" dirty="0"/>
              <a:t>Trening kozłowania</a:t>
            </a:r>
            <a:endParaRPr lang="en-US" altLang="pl-PL" sz="3200" b="1" dirty="0"/>
          </a:p>
          <a:p>
            <a:endParaRPr lang="ru-RU" altLang="pl-P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AF265A-E626-4954-97BF-54D273880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88640"/>
            <a:ext cx="1947809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3B0F8433-9F53-4DAF-93B8-EC5A3888C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17232"/>
            <a:ext cx="2088232" cy="1230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CD5D3CE8-6534-4899-B698-BB3C6848E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C313485-7BF2-43EA-9239-5BAA30343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7282" y="635715"/>
            <a:ext cx="8356656" cy="2482136"/>
            <a:chOff x="409710" y="635715"/>
            <a:chExt cx="11142208" cy="2482136"/>
          </a:xfrm>
        </p:grpSpPr>
        <p:sp>
          <p:nvSpPr>
            <p:cNvPr id="81" name="Freeform 44">
              <a:extLst>
                <a:ext uri="{FF2B5EF4-FFF2-40B4-BE49-F238E27FC236}">
                  <a16:creationId xmlns:a16="http://schemas.microsoft.com/office/drawing/2014/main" id="{DECC8AEA-4B25-44FA-B040-C34B0FEBB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45">
              <a:extLst>
                <a:ext uri="{FF2B5EF4-FFF2-40B4-BE49-F238E27FC236}">
                  <a16:creationId xmlns:a16="http://schemas.microsoft.com/office/drawing/2014/main" id="{88C5D63D-E29B-48C0-9453-20000B702B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46">
              <a:extLst>
                <a:ext uri="{FF2B5EF4-FFF2-40B4-BE49-F238E27FC236}">
                  <a16:creationId xmlns:a16="http://schemas.microsoft.com/office/drawing/2014/main" id="{48D22C82-28FA-4F3A-8B17-C11CC2EBA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47">
              <a:extLst>
                <a:ext uri="{FF2B5EF4-FFF2-40B4-BE49-F238E27FC236}">
                  <a16:creationId xmlns:a16="http://schemas.microsoft.com/office/drawing/2014/main" id="{F037018E-FAF9-46CE-A969-6BC7426A6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CA86A11D-8AB8-4EEA-B839-065E34081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56" name="Rectangle 8">
            <a:extLst>
              <a:ext uri="{FF2B5EF4-FFF2-40B4-BE49-F238E27FC236}">
                <a16:creationId xmlns:a16="http://schemas.microsoft.com/office/drawing/2014/main" id="{AEB5AF5E-7728-480D-AA7E-F815A8268FF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85460" y="759805"/>
            <a:ext cx="772989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br>
              <a:rPr lang="en-US" altLang="pl-PL" sz="35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altLang="pl-PL" sz="35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Koszykówka</a:t>
            </a:r>
            <a:endParaRPr lang="en-US" altLang="pl-PL" sz="35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58DC7C5E-9971-479D-8EF1-9E92258A1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68677" y="2494450"/>
            <a:ext cx="7031711" cy="356315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pl-PL" sz="1700" b="1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pl-PL" sz="1700" b="1" dirty="0">
              <a:solidFill>
                <a:schemeClr val="tx1"/>
              </a:solidFill>
            </a:endParaRPr>
          </a:p>
          <a:p>
            <a:pPr indent="-2286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pl-PL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Trening kozłowania</a:t>
            </a:r>
            <a:r>
              <a:rPr lang="pl-PL" altLang="pl-PL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ćwiczenia można wykonać nie tylko piłka do koszykówki. Powtarzaj ćwiczenia wielokrotnie po 1 minucie. </a:t>
            </a:r>
            <a:r>
              <a:rPr lang="pl-PL" sz="2400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Wbrew pozorom niektóre z tych ćwiczeń są trudne i można się zniechęcić. Ale nie zniechęcajcie się! To ważne, żeby mimo wszystko próbować opanować ćwiczenia zręcznościowe z piłkami.  </a:t>
            </a:r>
            <a:endParaRPr lang="en-US" altLang="pl-PL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pl-PL" sz="1700" dirty="0">
              <a:solidFill>
                <a:schemeClr val="tx1"/>
              </a:solidFill>
            </a:endParaRP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14F95C68-AB6E-4C79-8764-E43667ACD6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453" y="2486034"/>
            <a:ext cx="0" cy="3410712"/>
          </a:xfrm>
          <a:prstGeom prst="line">
            <a:avLst/>
          </a:prstGeom>
          <a:ln w="12700">
            <a:solidFill>
              <a:srgbClr val="FE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5096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7282" y="635715"/>
            <a:ext cx="8356656" cy="2482136"/>
            <a:chOff x="409710" y="635715"/>
            <a:chExt cx="11142208" cy="2482136"/>
          </a:xfrm>
        </p:grpSpPr>
        <p:sp>
          <p:nvSpPr>
            <p:cNvPr id="77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412" name="Rectangle 4">
            <a:extLst>
              <a:ext uri="{FF2B5EF4-FFF2-40B4-BE49-F238E27FC236}">
                <a16:creationId xmlns:a16="http://schemas.microsoft.com/office/drawing/2014/main" id="{E69A0BE7-2DD3-4F3D-BDF1-F138CE38DC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5460" y="759805"/>
            <a:ext cx="772989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pl-PL" altLang="pl-PL" sz="3500" dirty="0">
                <a:solidFill>
                  <a:srgbClr val="FFFFFF"/>
                </a:solidFill>
              </a:rPr>
            </a:br>
            <a:r>
              <a:rPr lang="pl-PL" altLang="pl-PL" sz="3500" dirty="0">
                <a:solidFill>
                  <a:srgbClr val="FFFFFF"/>
                </a:solidFill>
              </a:rPr>
              <a:t>Ćwiczenie 1</a:t>
            </a:r>
            <a:br>
              <a:rPr lang="pl-PL" altLang="pl-PL" sz="3500" dirty="0">
                <a:solidFill>
                  <a:srgbClr val="FFFFFF"/>
                </a:solidFill>
              </a:rPr>
            </a:br>
            <a:endParaRPr lang="ru-RU" altLang="pl-PL" sz="3500" dirty="0">
              <a:solidFill>
                <a:srgbClr val="FFFFFF"/>
              </a:solidFill>
            </a:endParaRPr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4B679D7F-8C18-4A97-B7C9-D16600FD1E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63487" y="3117850"/>
            <a:ext cx="7831782" cy="2399381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pl-PL" sz="28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Crossover</a:t>
            </a:r>
            <a:r>
              <a:rPr lang="pl-PL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Postawa koszykarska - stoimy, kolana lekko ugięte,  patrzymy przed siebie i kozłujemy piłkę rytmicznie z prawej do lewej ręki. Wykonaj ćwiczenie z różnym tempem - od bardzo wolnego i miarowego po bardzo szybkie.</a:t>
            </a:r>
          </a:p>
          <a:p>
            <a:pPr>
              <a:lnSpc>
                <a:spcPct val="90000"/>
              </a:lnSpc>
            </a:pPr>
            <a:endParaRPr lang="ru-RU" altLang="pl-PL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7282" y="635715"/>
            <a:ext cx="8356656" cy="2482136"/>
            <a:chOff x="409710" y="635715"/>
            <a:chExt cx="11142208" cy="2482136"/>
          </a:xfrm>
        </p:grpSpPr>
        <p:sp>
          <p:nvSpPr>
            <p:cNvPr id="23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2F384D17-3757-48FA-B754-E56E87A8D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0" y="759805"/>
            <a:ext cx="7729890" cy="1325563"/>
          </a:xfrm>
        </p:spPr>
        <p:txBody>
          <a:bodyPr>
            <a:normAutofit/>
          </a:bodyPr>
          <a:lstStyle/>
          <a:p>
            <a:pPr algn="ctr"/>
            <a:r>
              <a:rPr lang="pl-PL" sz="3500" dirty="0">
                <a:solidFill>
                  <a:srgbClr val="FFFFFF"/>
                </a:solidFill>
              </a:rPr>
              <a:t>Ćwiczenie 1 - filmik</a:t>
            </a:r>
          </a:p>
        </p:txBody>
      </p:sp>
      <p:pic>
        <p:nvPicPr>
          <p:cNvPr id="3" name="cw1">
            <a:hlinkClick r:id="" action="ppaction://media"/>
            <a:extLst>
              <a:ext uri="{FF2B5EF4-FFF2-40B4-BE49-F238E27FC236}">
                <a16:creationId xmlns:a16="http://schemas.microsoft.com/office/drawing/2014/main" id="{0E45D7C7-9F5F-4CBE-B15D-D091434A9B1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74800" y="2493963"/>
            <a:ext cx="6335713" cy="3563937"/>
          </a:xfrm>
        </p:spPr>
      </p:pic>
    </p:spTree>
    <p:extLst>
      <p:ext uri="{BB962C8B-B14F-4D97-AF65-F5344CB8AC3E}">
        <p14:creationId xmlns:p14="http://schemas.microsoft.com/office/powerpoint/2010/main" val="346817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7282" y="635715"/>
            <a:ext cx="8356656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4B86C381-7AC5-4B42-B088-413F64E6E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0" y="759805"/>
            <a:ext cx="772989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pl-PL" altLang="pl-PL" sz="3500" dirty="0">
                <a:solidFill>
                  <a:srgbClr val="FFFFFF"/>
                </a:solidFill>
              </a:rPr>
            </a:br>
            <a:r>
              <a:rPr lang="pl-PL" altLang="pl-PL" sz="3500" dirty="0">
                <a:solidFill>
                  <a:srgbClr val="FFFFFF"/>
                </a:solidFill>
              </a:rPr>
              <a:t>Ćwiczenie 2</a:t>
            </a:r>
            <a:br>
              <a:rPr lang="pl-PL" altLang="pl-PL" sz="3500" dirty="0">
                <a:solidFill>
                  <a:srgbClr val="FFFFFF"/>
                </a:solidFill>
              </a:rPr>
            </a:br>
            <a:endParaRPr lang="pl-PL" sz="3500" dirty="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03040D-D04D-493D-B675-06EE44032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014" y="3117851"/>
            <a:ext cx="7577911" cy="2717799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pl-PL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kozły i </a:t>
            </a:r>
            <a:r>
              <a:rPr lang="pl-PL" sz="28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crossover</a:t>
            </a:r>
            <a:r>
              <a:rPr lang="pl-PL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Postawa koszykarska - stoimy na lekko ugiętych kolanach. W tej pozycji wykonujemy dwa kozły lewą ręką, po których </a:t>
            </a:r>
            <a:r>
              <a:rPr lang="pl-PL" sz="28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crossujemy</a:t>
            </a:r>
            <a:r>
              <a:rPr lang="pl-PL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 wykonujemy 2 kozły prawą ręką. </a:t>
            </a:r>
            <a:r>
              <a:rPr lang="pl-PL" sz="28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Crossujemy</a:t>
            </a:r>
            <a:r>
              <a:rPr lang="pl-PL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 lewej ręki i całość powtarzamy.</a:t>
            </a:r>
          </a:p>
          <a:p>
            <a:pPr>
              <a:lnSpc>
                <a:spcPct val="90000"/>
              </a:lnSpc>
            </a:pPr>
            <a:endParaRPr lang="pl-PL" sz="2100" dirty="0"/>
          </a:p>
        </p:txBody>
      </p:sp>
    </p:spTree>
    <p:extLst>
      <p:ext uri="{BB962C8B-B14F-4D97-AF65-F5344CB8AC3E}">
        <p14:creationId xmlns:p14="http://schemas.microsoft.com/office/powerpoint/2010/main" val="4115901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7282" y="635715"/>
            <a:ext cx="8356656" cy="2482136"/>
            <a:chOff x="409710" y="635715"/>
            <a:chExt cx="11142208" cy="2482136"/>
          </a:xfrm>
        </p:grpSpPr>
        <p:sp>
          <p:nvSpPr>
            <p:cNvPr id="25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2F384D17-3757-48FA-B754-E56E87A8D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0" y="759805"/>
            <a:ext cx="7729890" cy="1325563"/>
          </a:xfrm>
        </p:spPr>
        <p:txBody>
          <a:bodyPr>
            <a:normAutofit/>
          </a:bodyPr>
          <a:lstStyle/>
          <a:p>
            <a:pPr algn="ctr"/>
            <a:r>
              <a:rPr lang="pl-PL" sz="3500" dirty="0">
                <a:solidFill>
                  <a:srgbClr val="FFFFFF"/>
                </a:solidFill>
              </a:rPr>
              <a:t>Ćwiczenie 2 - filmik</a:t>
            </a:r>
          </a:p>
        </p:txBody>
      </p:sp>
      <p:pic>
        <p:nvPicPr>
          <p:cNvPr id="3" name="cw2">
            <a:hlinkClick r:id="" action="ppaction://media"/>
            <a:extLst>
              <a:ext uri="{FF2B5EF4-FFF2-40B4-BE49-F238E27FC236}">
                <a16:creationId xmlns:a16="http://schemas.microsoft.com/office/drawing/2014/main" id="{F255A947-95DF-4788-8D5A-05B0109E805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87488" y="2493963"/>
            <a:ext cx="6335712" cy="3563937"/>
          </a:xfrm>
        </p:spPr>
      </p:pic>
    </p:spTree>
    <p:extLst>
      <p:ext uri="{BB962C8B-B14F-4D97-AF65-F5344CB8AC3E}">
        <p14:creationId xmlns:p14="http://schemas.microsoft.com/office/powerpoint/2010/main" val="246279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B86C381-7AC5-4B42-B088-413F64E6E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br>
              <a:rPr lang="pl-PL" altLang="pl-PL" sz="2700" dirty="0">
                <a:solidFill>
                  <a:srgbClr val="FFFFFF"/>
                </a:solidFill>
              </a:rPr>
            </a:br>
            <a:r>
              <a:rPr lang="pl-PL" altLang="pl-PL" sz="2700" dirty="0">
                <a:solidFill>
                  <a:srgbClr val="FFFFFF"/>
                </a:solidFill>
              </a:rPr>
              <a:t>Ćwiczenie 3</a:t>
            </a:r>
            <a:br>
              <a:rPr lang="pl-PL" altLang="pl-PL" sz="2700" dirty="0">
                <a:solidFill>
                  <a:srgbClr val="FFFFFF"/>
                </a:solidFill>
              </a:rPr>
            </a:br>
            <a:br>
              <a:rPr lang="pl-PL" sz="2700" b="0" i="0" dirty="0">
                <a:solidFill>
                  <a:srgbClr val="FFFFFF"/>
                </a:solidFill>
                <a:effectLst/>
                <a:latin typeface="Lucida Grande"/>
              </a:rPr>
            </a:br>
            <a:endParaRPr lang="pl-PL" sz="2700" dirty="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03040D-D04D-493D-B675-06EE44032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718" y="2490436"/>
            <a:ext cx="7281746" cy="3567173"/>
          </a:xfrm>
        </p:spPr>
        <p:txBody>
          <a:bodyPr anchor="ctr">
            <a:normAutofit/>
          </a:bodyPr>
          <a:lstStyle/>
          <a:p>
            <a:pPr algn="just"/>
            <a:r>
              <a:rPr lang="pl-PL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Stajemy lekkim wykroku, </a:t>
            </a: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lewa</a:t>
            </a:r>
            <a:r>
              <a:rPr lang="pl-PL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noga z przodu. Przestrzeń pomiędzy nogami pozwala na swobodny kozioł. Dryblujemy piłkę z prawej do lewej ręki, a następnie zmieniamy ustawienie nóg. </a:t>
            </a:r>
          </a:p>
          <a:p>
            <a:endParaRPr lang="pl-PL" sz="2100" dirty="0"/>
          </a:p>
        </p:txBody>
      </p:sp>
    </p:spTree>
    <p:extLst>
      <p:ext uri="{BB962C8B-B14F-4D97-AF65-F5344CB8AC3E}">
        <p14:creationId xmlns:p14="http://schemas.microsoft.com/office/powerpoint/2010/main" val="2321809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B86C381-7AC5-4B42-B088-413F64E6E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br>
              <a:rPr lang="pl-PL" altLang="pl-PL" sz="1900" dirty="0">
                <a:solidFill>
                  <a:srgbClr val="FFFFFF"/>
                </a:solidFill>
              </a:rPr>
            </a:br>
            <a:r>
              <a:rPr lang="pl-PL" altLang="pl-PL" sz="1900" dirty="0">
                <a:solidFill>
                  <a:srgbClr val="FFFFFF"/>
                </a:solidFill>
              </a:rPr>
              <a:t>Ćwiczenie 3 - filmik</a:t>
            </a:r>
            <a:br>
              <a:rPr lang="pl-PL" altLang="pl-PL" sz="1900" dirty="0">
                <a:solidFill>
                  <a:srgbClr val="FFFFFF"/>
                </a:solidFill>
              </a:rPr>
            </a:br>
            <a:br>
              <a:rPr lang="pl-PL" sz="1900" b="0" i="0" dirty="0">
                <a:solidFill>
                  <a:srgbClr val="FFFFFF"/>
                </a:solidFill>
                <a:effectLst/>
                <a:latin typeface="Lucida Grande"/>
              </a:rPr>
            </a:br>
            <a:endParaRPr lang="pl-PL" sz="1900" dirty="0">
              <a:solidFill>
                <a:srgbClr val="FFFFFF"/>
              </a:solidFill>
            </a:endParaRPr>
          </a:p>
        </p:txBody>
      </p:sp>
      <p:pic>
        <p:nvPicPr>
          <p:cNvPr id="4" name="cw3">
            <a:hlinkClick r:id="" action="ppaction://media"/>
            <a:extLst>
              <a:ext uri="{FF2B5EF4-FFF2-40B4-BE49-F238E27FC236}">
                <a16:creationId xmlns:a16="http://schemas.microsoft.com/office/drawing/2014/main" id="{193D8F88-0907-44CD-8565-B94C9684D72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5425" y="2490788"/>
            <a:ext cx="6342063" cy="3567112"/>
          </a:xfrm>
        </p:spPr>
      </p:pic>
    </p:spTree>
    <p:extLst>
      <p:ext uri="{BB962C8B-B14F-4D97-AF65-F5344CB8AC3E}">
        <p14:creationId xmlns:p14="http://schemas.microsoft.com/office/powerpoint/2010/main" val="141930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B86C381-7AC5-4B42-B088-413F64E6E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br>
              <a:rPr lang="pl-PL" altLang="pl-PL" sz="2700" dirty="0">
                <a:solidFill>
                  <a:srgbClr val="FFFFFF"/>
                </a:solidFill>
              </a:rPr>
            </a:br>
            <a:r>
              <a:rPr lang="pl-PL" altLang="pl-PL" sz="2700" dirty="0">
                <a:solidFill>
                  <a:srgbClr val="FFFFFF"/>
                </a:solidFill>
              </a:rPr>
              <a:t>Ćwiczenie 4</a:t>
            </a:r>
            <a:br>
              <a:rPr lang="pl-PL" altLang="pl-PL" sz="2700" dirty="0">
                <a:solidFill>
                  <a:srgbClr val="FFFFFF"/>
                </a:solidFill>
              </a:rPr>
            </a:br>
            <a:endParaRPr lang="pl-PL" sz="2700" dirty="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03040D-D04D-493D-B675-06EE44032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491" y="2490436"/>
            <a:ext cx="7467973" cy="4367564"/>
          </a:xfrm>
        </p:spPr>
        <p:txBody>
          <a:bodyPr anchor="ctr">
            <a:noAutofit/>
          </a:bodyPr>
          <a:lstStyle/>
          <a:p>
            <a:pPr algn="just"/>
            <a:r>
              <a:rPr lang="pl-PL" sz="2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Pająka zdecydowanie łatwiej pokazać niż opisać. Waszym zadaniem jest utrzymanie piłki w centralnej pozycji między nogami, kozłując ją na przemian z przodu i z tyłu z wykorzystaniem obu rąk. </a:t>
            </a:r>
            <a:r>
              <a:rPr lang="pl-PL" sz="2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Jeden kozioł prawą ręką z przodu, jeden kozioł lewa ręką z przodu, a następnie jeden kozioł prawą ręką z tyłu, jeden kozioł lewa ręką z tyłu. </a:t>
            </a:r>
            <a:endParaRPr lang="pl-PL" sz="28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pl-PL" sz="2800" b="0" i="0" dirty="0">
                <a:solidFill>
                  <a:srgbClr val="333333"/>
                </a:solidFill>
                <a:effectLst/>
                <a:latin typeface="Lucida Grande"/>
              </a:rPr>
            </a:b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4190188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7282" y="635715"/>
            <a:ext cx="8356656" cy="2482136"/>
            <a:chOff x="409710" y="635715"/>
            <a:chExt cx="11142208" cy="2482136"/>
          </a:xfrm>
        </p:grpSpPr>
        <p:sp>
          <p:nvSpPr>
            <p:cNvPr id="14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4B86C381-7AC5-4B42-B088-413F64E6E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0" y="759805"/>
            <a:ext cx="7729890" cy="1325563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br>
              <a:rPr lang="pl-PL" altLang="pl-PL" sz="2200" dirty="0">
                <a:solidFill>
                  <a:srgbClr val="FFFFFF"/>
                </a:solidFill>
              </a:rPr>
            </a:br>
            <a:r>
              <a:rPr lang="pl-PL" altLang="pl-PL" sz="2200" dirty="0">
                <a:solidFill>
                  <a:srgbClr val="FFFFFF"/>
                </a:solidFill>
              </a:rPr>
              <a:t>Ćwiczenie 4 - filmik</a:t>
            </a:r>
            <a:br>
              <a:rPr lang="pl-PL" altLang="pl-PL" sz="2200" dirty="0">
                <a:solidFill>
                  <a:srgbClr val="FFFFFF"/>
                </a:solidFill>
              </a:rPr>
            </a:br>
            <a:br>
              <a:rPr lang="pl-PL" sz="2200" b="0" i="0" dirty="0">
                <a:solidFill>
                  <a:srgbClr val="FFFFFF"/>
                </a:solidFill>
                <a:effectLst/>
                <a:latin typeface="Lucida Grande"/>
              </a:rPr>
            </a:br>
            <a:endParaRPr lang="pl-PL" sz="2200" dirty="0">
              <a:solidFill>
                <a:srgbClr val="FFFFFF"/>
              </a:solidFill>
            </a:endParaRPr>
          </a:p>
        </p:txBody>
      </p:sp>
      <p:pic>
        <p:nvPicPr>
          <p:cNvPr id="3" name="cw4">
            <a:hlinkClick r:id="" action="ppaction://media"/>
            <a:extLst>
              <a:ext uri="{FF2B5EF4-FFF2-40B4-BE49-F238E27FC236}">
                <a16:creationId xmlns:a16="http://schemas.microsoft.com/office/drawing/2014/main" id="{91E38ED9-2240-4339-80AD-514BB693337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74800" y="2493963"/>
            <a:ext cx="6335713" cy="3563937"/>
          </a:xfrm>
        </p:spPr>
      </p:pic>
    </p:spTree>
    <p:extLst>
      <p:ext uri="{BB962C8B-B14F-4D97-AF65-F5344CB8AC3E}">
        <p14:creationId xmlns:p14="http://schemas.microsoft.com/office/powerpoint/2010/main" val="88415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B86C381-7AC5-4B42-B088-413F64E6E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br>
              <a:rPr lang="pl-PL" altLang="pl-PL" sz="2700" dirty="0">
                <a:solidFill>
                  <a:srgbClr val="FFFFFF"/>
                </a:solidFill>
              </a:rPr>
            </a:br>
            <a:r>
              <a:rPr lang="pl-PL" altLang="pl-PL" sz="2700" dirty="0">
                <a:solidFill>
                  <a:srgbClr val="FFFFFF"/>
                </a:solidFill>
              </a:rPr>
              <a:t>Ćwiczenie 5 </a:t>
            </a:r>
            <a:br>
              <a:rPr lang="pl-PL" altLang="pl-PL" sz="2700" dirty="0">
                <a:solidFill>
                  <a:srgbClr val="FFFFFF"/>
                </a:solidFill>
              </a:rPr>
            </a:br>
            <a:br>
              <a:rPr lang="pl-PL" sz="2700" b="0" i="0" dirty="0">
                <a:solidFill>
                  <a:srgbClr val="FFFFFF"/>
                </a:solidFill>
                <a:effectLst/>
                <a:latin typeface="Lucida Grande"/>
              </a:rPr>
            </a:br>
            <a:endParaRPr lang="pl-PL" sz="2700" dirty="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03040D-D04D-493D-B675-06EE44032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718" y="2490436"/>
            <a:ext cx="7281746" cy="3567173"/>
          </a:xfrm>
        </p:spPr>
        <p:txBody>
          <a:bodyPr anchor="ctr">
            <a:normAutofit/>
          </a:bodyPr>
          <a:lstStyle/>
          <a:p>
            <a:pPr algn="just">
              <a:spcBef>
                <a:spcPts val="375"/>
              </a:spcBef>
              <a:spcAft>
                <a:spcPts val="375"/>
              </a:spcAft>
            </a:pPr>
            <a:r>
              <a:rPr lang="pl-PL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Stajemy lekkim wykroku, </a:t>
            </a: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lewa</a:t>
            </a:r>
            <a:r>
              <a:rPr lang="pl-PL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noga z przodu. </a:t>
            </a:r>
            <a:r>
              <a:rPr lang="pl-PL" sz="2800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l-PL" sz="2800" dirty="0">
                <a:solidFill>
                  <a:srgbClr val="30303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bardzo szybkie i niskie kozłowanie prawą ręką </a:t>
            </a:r>
            <a:r>
              <a:rPr lang="pl-PL" sz="2800" dirty="0">
                <a:solidFill>
                  <a:srgbClr val="30303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 jak najdłuższym kontaktem piłki z dłonią</a:t>
            </a:r>
            <a:r>
              <a:rPr lang="pl-PL" sz="2800" dirty="0">
                <a:solidFill>
                  <a:srgbClr val="30303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Zmiana ręki i nogi. </a:t>
            </a:r>
            <a:endParaRPr lang="pl-PL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100" dirty="0"/>
          </a:p>
        </p:txBody>
      </p:sp>
    </p:spTree>
    <p:extLst>
      <p:ext uri="{BB962C8B-B14F-4D97-AF65-F5344CB8AC3E}">
        <p14:creationId xmlns:p14="http://schemas.microsoft.com/office/powerpoint/2010/main" val="3299342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7282" y="635715"/>
            <a:ext cx="8356656" cy="2482136"/>
            <a:chOff x="409710" y="635715"/>
            <a:chExt cx="11142208" cy="2482136"/>
          </a:xfrm>
        </p:grpSpPr>
        <p:sp>
          <p:nvSpPr>
            <p:cNvPr id="13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4B86C381-7AC5-4B42-B088-413F64E6E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0" y="759805"/>
            <a:ext cx="7729890" cy="1325563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br>
              <a:rPr lang="pl-PL" altLang="pl-PL" sz="2200" dirty="0">
                <a:solidFill>
                  <a:srgbClr val="FFFFFF"/>
                </a:solidFill>
              </a:rPr>
            </a:br>
            <a:r>
              <a:rPr lang="pl-PL" altLang="pl-PL" sz="2200" dirty="0">
                <a:solidFill>
                  <a:srgbClr val="FFFFFF"/>
                </a:solidFill>
              </a:rPr>
              <a:t>Ćwiczenie 5 - filmik</a:t>
            </a:r>
            <a:br>
              <a:rPr lang="pl-PL" altLang="pl-PL" sz="2200" dirty="0">
                <a:solidFill>
                  <a:srgbClr val="FFFFFF"/>
                </a:solidFill>
              </a:rPr>
            </a:br>
            <a:br>
              <a:rPr lang="pl-PL" sz="2200" b="0" i="0" dirty="0">
                <a:solidFill>
                  <a:srgbClr val="FFFFFF"/>
                </a:solidFill>
                <a:effectLst/>
                <a:latin typeface="Lucida Grande"/>
              </a:rPr>
            </a:br>
            <a:endParaRPr lang="pl-PL" sz="2200" dirty="0">
              <a:solidFill>
                <a:srgbClr val="FFFFFF"/>
              </a:solidFill>
            </a:endParaRPr>
          </a:p>
        </p:txBody>
      </p:sp>
      <p:pic>
        <p:nvPicPr>
          <p:cNvPr id="4" name="cw5">
            <a:hlinkClick r:id="" action="ppaction://media"/>
            <a:extLst>
              <a:ext uri="{FF2B5EF4-FFF2-40B4-BE49-F238E27FC236}">
                <a16:creationId xmlns:a16="http://schemas.microsoft.com/office/drawing/2014/main" id="{AB1A81C5-27D1-4A45-9FA8-FB634B15AAF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74800" y="2493963"/>
            <a:ext cx="6335713" cy="3563937"/>
          </a:xfrm>
        </p:spPr>
      </p:pic>
    </p:spTree>
    <p:extLst>
      <p:ext uri="{BB962C8B-B14F-4D97-AF65-F5344CB8AC3E}">
        <p14:creationId xmlns:p14="http://schemas.microsoft.com/office/powerpoint/2010/main" val="334782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5D81776-C15B-4798-86E3-4889E098A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1022349"/>
            <a:ext cx="7698523" cy="990145"/>
          </a:xfrm>
        </p:spPr>
        <p:txBody>
          <a:bodyPr>
            <a:normAutofit fontScale="90000"/>
          </a:bodyPr>
          <a:lstStyle/>
          <a:p>
            <a:pPr algn="ctr"/>
            <a:br>
              <a:rPr lang="pl-PL" sz="3500" dirty="0">
                <a:solidFill>
                  <a:srgbClr val="FFFFFF"/>
                </a:solidFill>
              </a:rPr>
            </a:br>
            <a:r>
              <a:rPr lang="pl-PL" sz="3500" dirty="0">
                <a:solidFill>
                  <a:srgbClr val="FFFFFF"/>
                </a:solidFill>
              </a:rPr>
              <a:t>Ćwiczenie 6</a:t>
            </a:r>
            <a:br>
              <a:rPr lang="pl-PL" sz="3500" dirty="0">
                <a:solidFill>
                  <a:srgbClr val="FFFFFF"/>
                </a:solidFill>
              </a:rPr>
            </a:br>
            <a:br>
              <a:rPr lang="pl-PL" sz="3500" dirty="0">
                <a:solidFill>
                  <a:srgbClr val="FFFFFF"/>
                </a:solidFill>
              </a:rPr>
            </a:br>
            <a:endParaRPr lang="pl-PL" sz="3500" dirty="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798D23-E3DF-4C41-AE79-FD6DC11E3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718" y="2490436"/>
            <a:ext cx="7281746" cy="3567173"/>
          </a:xfrm>
        </p:spPr>
        <p:txBody>
          <a:bodyPr anchor="ctr">
            <a:normAutofit/>
          </a:bodyPr>
          <a:lstStyle/>
          <a:p>
            <a:pPr algn="just"/>
            <a:r>
              <a:rPr lang="pl-PL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Stajemy lekkim wykroku, </a:t>
            </a: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lewa</a:t>
            </a:r>
            <a:r>
              <a:rPr lang="pl-PL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noga z przodu. </a:t>
            </a:r>
            <a:r>
              <a:rPr lang="pl-PL" sz="2800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pl-PL" sz="2800" dirty="0">
                <a:solidFill>
                  <a:srgbClr val="30303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kozłowanie prawą ręką z boku po literze V (wahadełko z boku). Zmiana ręki i nogi. </a:t>
            </a:r>
            <a:endParaRPr lang="pl-PL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100" dirty="0"/>
          </a:p>
        </p:txBody>
      </p:sp>
    </p:spTree>
    <p:extLst>
      <p:ext uri="{BB962C8B-B14F-4D97-AF65-F5344CB8AC3E}">
        <p14:creationId xmlns:p14="http://schemas.microsoft.com/office/powerpoint/2010/main" val="2218466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5D81776-C15B-4798-86E3-4889E098A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br>
              <a:rPr lang="pl-PL" sz="1900" dirty="0">
                <a:solidFill>
                  <a:srgbClr val="FFFFFF"/>
                </a:solidFill>
              </a:rPr>
            </a:br>
            <a:r>
              <a:rPr lang="pl-PL" sz="1900" dirty="0">
                <a:solidFill>
                  <a:srgbClr val="FFFFFF"/>
                </a:solidFill>
              </a:rPr>
              <a:t>Ćwiczenie 6 - filmik</a:t>
            </a:r>
            <a:br>
              <a:rPr lang="pl-PL" sz="1900" dirty="0">
                <a:solidFill>
                  <a:srgbClr val="FFFFFF"/>
                </a:solidFill>
              </a:rPr>
            </a:br>
            <a:br>
              <a:rPr lang="pl-PL" sz="1900" dirty="0">
                <a:solidFill>
                  <a:srgbClr val="FFFFFF"/>
                </a:solidFill>
              </a:rPr>
            </a:br>
            <a:endParaRPr lang="pl-PL" sz="1900" dirty="0">
              <a:solidFill>
                <a:srgbClr val="FFFFFF"/>
              </a:solidFill>
            </a:endParaRPr>
          </a:p>
        </p:txBody>
      </p:sp>
      <p:pic>
        <p:nvPicPr>
          <p:cNvPr id="4" name="cw7">
            <a:hlinkClick r:id="" action="ppaction://media"/>
            <a:extLst>
              <a:ext uri="{FF2B5EF4-FFF2-40B4-BE49-F238E27FC236}">
                <a16:creationId xmlns:a16="http://schemas.microsoft.com/office/drawing/2014/main" id="{883E9655-9EDD-4B0C-BDED-6859EF492A6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5425" y="2490788"/>
            <a:ext cx="6342063" cy="3567112"/>
          </a:xfrm>
        </p:spPr>
      </p:pic>
    </p:spTree>
    <p:extLst>
      <p:ext uri="{BB962C8B-B14F-4D97-AF65-F5344CB8AC3E}">
        <p14:creationId xmlns:p14="http://schemas.microsoft.com/office/powerpoint/2010/main" val="259828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B86C381-7AC5-4B42-B088-413F64E6E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pPr algn="ctr"/>
            <a:r>
              <a:rPr lang="pl-PL" altLang="pl-PL" sz="3500" dirty="0">
                <a:solidFill>
                  <a:srgbClr val="FFFFFF"/>
                </a:solidFill>
              </a:rPr>
              <a:t>Ćwiczenie 7 </a:t>
            </a:r>
            <a:br>
              <a:rPr lang="pl-PL" altLang="pl-PL" sz="3500" dirty="0">
                <a:solidFill>
                  <a:srgbClr val="FFFFFF"/>
                </a:solidFill>
              </a:rPr>
            </a:br>
            <a:endParaRPr lang="pl-PL" sz="3500" dirty="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03040D-D04D-493D-B675-06EE44032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718" y="2490436"/>
            <a:ext cx="7281746" cy="3567173"/>
          </a:xfrm>
        </p:spPr>
        <p:txBody>
          <a:bodyPr anchor="ctr">
            <a:normAutofit/>
          </a:bodyPr>
          <a:lstStyle/>
          <a:p>
            <a:pPr algn="just"/>
            <a:r>
              <a:rPr lang="pl-PL" sz="2800" dirty="0">
                <a:solidFill>
                  <a:srgbClr val="30303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Postawa koszykarska - kozłowanie po „8” między nogami.</a:t>
            </a:r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873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5D81776-C15B-4798-86E3-4889E098A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br>
              <a:rPr lang="pl-PL" sz="1900" dirty="0">
                <a:solidFill>
                  <a:srgbClr val="FFFFFF"/>
                </a:solidFill>
              </a:rPr>
            </a:br>
            <a:r>
              <a:rPr lang="pl-PL" sz="1900" dirty="0">
                <a:solidFill>
                  <a:srgbClr val="FFFFFF"/>
                </a:solidFill>
              </a:rPr>
              <a:t>Ćwiczenie 7 - filmik</a:t>
            </a:r>
            <a:br>
              <a:rPr lang="pl-PL" sz="1900" dirty="0">
                <a:solidFill>
                  <a:srgbClr val="FFFFFF"/>
                </a:solidFill>
              </a:rPr>
            </a:br>
            <a:br>
              <a:rPr lang="pl-PL" sz="1900" dirty="0">
                <a:solidFill>
                  <a:srgbClr val="FFFFFF"/>
                </a:solidFill>
              </a:rPr>
            </a:br>
            <a:endParaRPr lang="pl-PL" sz="1900" dirty="0">
              <a:solidFill>
                <a:srgbClr val="FFFFFF"/>
              </a:solidFill>
            </a:endParaRPr>
          </a:p>
        </p:txBody>
      </p:sp>
      <p:pic>
        <p:nvPicPr>
          <p:cNvPr id="4" name="cw8">
            <a:hlinkClick r:id="" action="ppaction://media"/>
            <a:extLst>
              <a:ext uri="{FF2B5EF4-FFF2-40B4-BE49-F238E27FC236}">
                <a16:creationId xmlns:a16="http://schemas.microsoft.com/office/drawing/2014/main" id="{978D63F5-6B71-4CBA-8339-D6769B5429E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5425" y="2490788"/>
            <a:ext cx="6342063" cy="3567112"/>
          </a:xfrm>
        </p:spPr>
      </p:pic>
    </p:spTree>
    <p:extLst>
      <p:ext uri="{BB962C8B-B14F-4D97-AF65-F5344CB8AC3E}">
        <p14:creationId xmlns:p14="http://schemas.microsoft.com/office/powerpoint/2010/main" val="253784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B86C381-7AC5-4B42-B088-413F64E6E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 fontScale="90000"/>
          </a:bodyPr>
          <a:lstStyle/>
          <a:p>
            <a:pPr algn="ctr"/>
            <a:br>
              <a:rPr lang="pl-PL" altLang="pl-PL" sz="3500" dirty="0">
                <a:solidFill>
                  <a:srgbClr val="FFFFFF"/>
                </a:solidFill>
              </a:rPr>
            </a:br>
            <a:r>
              <a:rPr lang="pl-PL" altLang="pl-PL" sz="3500" dirty="0">
                <a:solidFill>
                  <a:srgbClr val="FFFFFF"/>
                </a:solidFill>
              </a:rPr>
              <a:t>Ćwiczenie 8  </a:t>
            </a:r>
            <a:br>
              <a:rPr lang="pl-PL" altLang="pl-PL" sz="3500" dirty="0">
                <a:solidFill>
                  <a:srgbClr val="FFFFFF"/>
                </a:solidFill>
              </a:rPr>
            </a:br>
            <a:endParaRPr lang="pl-PL" sz="3500" dirty="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03040D-D04D-493D-B675-06EE44032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718" y="2490436"/>
            <a:ext cx="7281746" cy="3567173"/>
          </a:xfrm>
        </p:spPr>
        <p:txBody>
          <a:bodyPr anchor="ctr">
            <a:normAutofit/>
          </a:bodyPr>
          <a:lstStyle/>
          <a:p>
            <a:pPr algn="just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Postawa koszykarska - kozłowanie prawą ręką do przysiadu, a następnie do siadu prostego i do leżenia tyłem, powrót do postawy wysokiej cały czas kozłując. Zmiana ręki.</a:t>
            </a:r>
          </a:p>
        </p:txBody>
      </p:sp>
    </p:spTree>
    <p:extLst>
      <p:ext uri="{BB962C8B-B14F-4D97-AF65-F5344CB8AC3E}">
        <p14:creationId xmlns:p14="http://schemas.microsoft.com/office/powerpoint/2010/main" val="1333238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B86C381-7AC5-4B42-B088-413F64E6E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br>
              <a:rPr lang="pl-PL" altLang="pl-PL" sz="2700" dirty="0">
                <a:solidFill>
                  <a:srgbClr val="FFFFFF"/>
                </a:solidFill>
              </a:rPr>
            </a:br>
            <a:r>
              <a:rPr lang="pl-PL" altLang="pl-PL" sz="2700" dirty="0">
                <a:solidFill>
                  <a:srgbClr val="FFFFFF"/>
                </a:solidFill>
              </a:rPr>
              <a:t>Ćwiczenie 8 - filmik  </a:t>
            </a:r>
            <a:br>
              <a:rPr lang="pl-PL" altLang="pl-PL" sz="2700" dirty="0">
                <a:solidFill>
                  <a:srgbClr val="FFFFFF"/>
                </a:solidFill>
              </a:rPr>
            </a:br>
            <a:endParaRPr lang="pl-PL" sz="2700" dirty="0">
              <a:solidFill>
                <a:srgbClr val="FFFFFF"/>
              </a:solidFill>
            </a:endParaRPr>
          </a:p>
        </p:txBody>
      </p:sp>
      <p:pic>
        <p:nvPicPr>
          <p:cNvPr id="4" name="cw9">
            <a:hlinkClick r:id="" action="ppaction://media"/>
            <a:extLst>
              <a:ext uri="{FF2B5EF4-FFF2-40B4-BE49-F238E27FC236}">
                <a16:creationId xmlns:a16="http://schemas.microsoft.com/office/drawing/2014/main" id="{ECEC2A34-9EBF-4F70-928B-56A548844D8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5425" y="2490788"/>
            <a:ext cx="6342063" cy="3567112"/>
          </a:xfrm>
        </p:spPr>
      </p:pic>
    </p:spTree>
    <p:extLst>
      <p:ext uri="{BB962C8B-B14F-4D97-AF65-F5344CB8AC3E}">
        <p14:creationId xmlns:p14="http://schemas.microsoft.com/office/powerpoint/2010/main" val="161873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B86C381-7AC5-4B42-B088-413F64E6E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br>
              <a:rPr lang="pl-PL" altLang="pl-PL" sz="2700" dirty="0">
                <a:solidFill>
                  <a:srgbClr val="FFFFFF"/>
                </a:solidFill>
              </a:rPr>
            </a:br>
            <a:r>
              <a:rPr lang="pl-PL" altLang="pl-PL" sz="2700" dirty="0">
                <a:solidFill>
                  <a:srgbClr val="FFFFFF"/>
                </a:solidFill>
              </a:rPr>
              <a:t>Ćwiczenie 9  </a:t>
            </a:r>
            <a:br>
              <a:rPr lang="pl-PL" altLang="pl-PL" sz="2700" dirty="0">
                <a:solidFill>
                  <a:srgbClr val="FFFFFF"/>
                </a:solidFill>
              </a:rPr>
            </a:br>
            <a:endParaRPr lang="pl-PL" sz="2700" dirty="0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03040D-D04D-493D-B675-06EE44032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718" y="2490436"/>
            <a:ext cx="7281746" cy="3567173"/>
          </a:xfrm>
        </p:spPr>
        <p:txBody>
          <a:bodyPr anchor="ctr">
            <a:normAutofit/>
          </a:bodyPr>
          <a:lstStyle/>
          <a:p>
            <a:pPr algn="just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Postawa w rozkroku - kozłowanie między nogami na „4”. Pierwszy kozioł prawą ręką z boku z przodu, drugi kozioł prawą ręką z tyłu między nogami, trzeci  kozioł lewą ręką z boku z przodu, czwarty kozioł lewą ręką między nogami z tyłu</a:t>
            </a:r>
            <a:r>
              <a:rPr lang="pl-PL" sz="21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58964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B86C381-7AC5-4B42-B088-413F64E6E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br>
              <a:rPr lang="pl-PL" altLang="pl-PL" sz="2700" dirty="0">
                <a:solidFill>
                  <a:srgbClr val="FFFFFF"/>
                </a:solidFill>
              </a:rPr>
            </a:br>
            <a:r>
              <a:rPr lang="pl-PL" altLang="pl-PL" sz="2700" dirty="0">
                <a:solidFill>
                  <a:srgbClr val="FFFFFF"/>
                </a:solidFill>
              </a:rPr>
              <a:t>Ćwiczenie 9 - filmik  </a:t>
            </a:r>
            <a:br>
              <a:rPr lang="pl-PL" altLang="pl-PL" sz="2700" dirty="0">
                <a:solidFill>
                  <a:srgbClr val="FFFFFF"/>
                </a:solidFill>
              </a:rPr>
            </a:br>
            <a:endParaRPr lang="pl-PL" sz="2700" dirty="0">
              <a:solidFill>
                <a:srgbClr val="FFFFFF"/>
              </a:solidFill>
            </a:endParaRPr>
          </a:p>
        </p:txBody>
      </p:sp>
      <p:pic>
        <p:nvPicPr>
          <p:cNvPr id="4" name="cw10">
            <a:hlinkClick r:id="" action="ppaction://media"/>
            <a:extLst>
              <a:ext uri="{FF2B5EF4-FFF2-40B4-BE49-F238E27FC236}">
                <a16:creationId xmlns:a16="http://schemas.microsoft.com/office/drawing/2014/main" id="{C53BE820-A285-472F-93E4-CF5FD078414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5425" y="2490788"/>
            <a:ext cx="6342063" cy="3567112"/>
          </a:xfrm>
        </p:spPr>
      </p:pic>
    </p:spTree>
    <p:extLst>
      <p:ext uri="{BB962C8B-B14F-4D97-AF65-F5344CB8AC3E}">
        <p14:creationId xmlns:p14="http://schemas.microsoft.com/office/powerpoint/2010/main" val="351659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4388C0C-5627-4578-BC85-054ACB5D9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pPr algn="ctr"/>
            <a:r>
              <a:rPr lang="pl-PL" sz="3500" dirty="0">
                <a:solidFill>
                  <a:srgbClr val="FFFFFF"/>
                </a:solidFill>
              </a:rPr>
              <a:t>Ćwiczenie 10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22ED669-44AB-4B8F-AC51-03937E6BF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491" y="2490436"/>
            <a:ext cx="7577911" cy="3567173"/>
          </a:xfrm>
        </p:spPr>
        <p:txBody>
          <a:bodyPr anchor="ctr">
            <a:normAutofit/>
          </a:bodyPr>
          <a:lstStyle/>
          <a:p>
            <a:pPr algn="just"/>
            <a:r>
              <a:rPr lang="pl-PL" sz="2800" dirty="0">
                <a:solidFill>
                  <a:srgbClr val="30303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Postawa koszykarska - dwa kozły z boku, zmiana ręki kozłującej za plecami, dwa kozły z boku.</a:t>
            </a:r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8579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4388C0C-5627-4578-BC85-054ACB5D9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pPr algn="ctr"/>
            <a:r>
              <a:rPr lang="pl-PL" sz="3500" dirty="0">
                <a:solidFill>
                  <a:srgbClr val="FFFFFF"/>
                </a:solidFill>
              </a:rPr>
              <a:t>Ćwiczenie 10 - filmik</a:t>
            </a:r>
          </a:p>
        </p:txBody>
      </p:sp>
      <p:pic>
        <p:nvPicPr>
          <p:cNvPr id="4" name="cw11">
            <a:hlinkClick r:id="" action="ppaction://media"/>
            <a:extLst>
              <a:ext uri="{FF2B5EF4-FFF2-40B4-BE49-F238E27FC236}">
                <a16:creationId xmlns:a16="http://schemas.microsoft.com/office/drawing/2014/main" id="{A381200F-F77B-40B6-A385-F257F3799AD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5425" y="2490788"/>
            <a:ext cx="6342063" cy="3567112"/>
          </a:xfrm>
        </p:spPr>
      </p:pic>
    </p:spTree>
    <p:extLst>
      <p:ext uri="{BB962C8B-B14F-4D97-AF65-F5344CB8AC3E}">
        <p14:creationId xmlns:p14="http://schemas.microsoft.com/office/powerpoint/2010/main" val="127649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owerpoint-template-24">
  <a:themeElements>
    <a:clrScheme name="powerpoint-template-24 7">
      <a:dk1>
        <a:srgbClr val="4D4D4D"/>
      </a:dk1>
      <a:lt1>
        <a:srgbClr val="FFFFFF"/>
      </a:lt1>
      <a:dk2>
        <a:srgbClr val="4D4D4D"/>
      </a:dk2>
      <a:lt2>
        <a:srgbClr val="FF8001"/>
      </a:lt2>
      <a:accent1>
        <a:srgbClr val="EF8716"/>
      </a:accent1>
      <a:accent2>
        <a:srgbClr val="FBAC1E"/>
      </a:accent2>
      <a:accent3>
        <a:srgbClr val="FFFFFF"/>
      </a:accent3>
      <a:accent4>
        <a:srgbClr val="404040"/>
      </a:accent4>
      <a:accent5>
        <a:srgbClr val="F6C3AB"/>
      </a:accent5>
      <a:accent6>
        <a:srgbClr val="E39B1A"/>
      </a:accent6>
      <a:hlink>
        <a:srgbClr val="FFB11D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D85926"/>
        </a:lt2>
        <a:accent1>
          <a:srgbClr val="E38F07"/>
        </a:accent1>
        <a:accent2>
          <a:srgbClr val="FEC200"/>
        </a:accent2>
        <a:accent3>
          <a:srgbClr val="FFFFFF"/>
        </a:accent3>
        <a:accent4>
          <a:srgbClr val="404040"/>
        </a:accent4>
        <a:accent5>
          <a:srgbClr val="EFC6AA"/>
        </a:accent5>
        <a:accent6>
          <a:srgbClr val="E6B000"/>
        </a:accent6>
        <a:hlink>
          <a:srgbClr val="D9760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FF8001"/>
        </a:lt2>
        <a:accent1>
          <a:srgbClr val="EF8716"/>
        </a:accent1>
        <a:accent2>
          <a:srgbClr val="FBAC1E"/>
        </a:accent2>
        <a:accent3>
          <a:srgbClr val="FFFFFF"/>
        </a:accent3>
        <a:accent4>
          <a:srgbClr val="404040"/>
        </a:accent4>
        <a:accent5>
          <a:srgbClr val="F6C3AB"/>
        </a:accent5>
        <a:accent6>
          <a:srgbClr val="E39B1A"/>
        </a:accent6>
        <a:hlink>
          <a:srgbClr val="FFB11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FF8001"/>
        </a:lt2>
        <a:accent1>
          <a:srgbClr val="EF8716"/>
        </a:accent1>
        <a:accent2>
          <a:srgbClr val="FBAC1E"/>
        </a:accent2>
        <a:accent3>
          <a:srgbClr val="FFFFFF"/>
        </a:accent3>
        <a:accent4>
          <a:srgbClr val="404040"/>
        </a:accent4>
        <a:accent5>
          <a:srgbClr val="F6C3AB"/>
        </a:accent5>
        <a:accent6>
          <a:srgbClr val="E39B1A"/>
        </a:accent6>
        <a:hlink>
          <a:srgbClr val="0A377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FF8001"/>
        </a:lt2>
        <a:accent1>
          <a:srgbClr val="EF8716"/>
        </a:accent1>
        <a:accent2>
          <a:srgbClr val="FBAC1E"/>
        </a:accent2>
        <a:accent3>
          <a:srgbClr val="FFFFFF"/>
        </a:accent3>
        <a:accent4>
          <a:srgbClr val="404040"/>
        </a:accent4>
        <a:accent5>
          <a:srgbClr val="F6C3AB"/>
        </a:accent5>
        <a:accent6>
          <a:srgbClr val="E39B1A"/>
        </a:accent6>
        <a:hlink>
          <a:srgbClr val="F0100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FF8001"/>
        </a:lt2>
        <a:accent1>
          <a:srgbClr val="EF8716"/>
        </a:accent1>
        <a:accent2>
          <a:srgbClr val="FBAC1E"/>
        </a:accent2>
        <a:accent3>
          <a:srgbClr val="FFFFFF"/>
        </a:accent3>
        <a:accent4>
          <a:srgbClr val="404040"/>
        </a:accent4>
        <a:accent5>
          <a:srgbClr val="F6C3AB"/>
        </a:accent5>
        <a:accent6>
          <a:srgbClr val="E39B1A"/>
        </a:accent6>
        <a:hlink>
          <a:srgbClr val="518C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497</Words>
  <Application>Microsoft Office PowerPoint</Application>
  <PresentationFormat>Pokaz na ekranie (4:3)</PresentationFormat>
  <Paragraphs>42</Paragraphs>
  <Slides>22</Slides>
  <Notes>3</Notes>
  <HiddenSlides>0</HiddenSlides>
  <MMClips>10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7" baseType="lpstr">
      <vt:lpstr>Arial</vt:lpstr>
      <vt:lpstr>Lucida Grande</vt:lpstr>
      <vt:lpstr>Microsoft Sans Serif</vt:lpstr>
      <vt:lpstr>Times New Roman</vt:lpstr>
      <vt:lpstr>powerpoint-template-24</vt:lpstr>
      <vt:lpstr> Koszykówka</vt:lpstr>
      <vt:lpstr> Koszykówka</vt:lpstr>
      <vt:lpstr> Ćwiczenie 1 </vt:lpstr>
      <vt:lpstr>Ćwiczenie 1 - filmik</vt:lpstr>
      <vt:lpstr> Ćwiczenie 2 </vt:lpstr>
      <vt:lpstr>Ćwiczenie 2 - filmik</vt:lpstr>
      <vt:lpstr> Ćwiczenie 3  </vt:lpstr>
      <vt:lpstr> Ćwiczenie 3 - filmik  </vt:lpstr>
      <vt:lpstr> Ćwiczenie 4 </vt:lpstr>
      <vt:lpstr> Ćwiczenie 4 - filmik  </vt:lpstr>
      <vt:lpstr> Ćwiczenie 5   </vt:lpstr>
      <vt:lpstr> Ćwiczenie 5 - filmik  </vt:lpstr>
      <vt:lpstr> Ćwiczenie 6  </vt:lpstr>
      <vt:lpstr> Ćwiczenie 6 - filmik  </vt:lpstr>
      <vt:lpstr>Ćwiczenie 7  </vt:lpstr>
      <vt:lpstr> Ćwiczenie 7 - filmik  </vt:lpstr>
      <vt:lpstr> Ćwiczenie 8   </vt:lpstr>
      <vt:lpstr> Ćwiczenie 8 - filmik   </vt:lpstr>
      <vt:lpstr> Ćwiczenie 9   </vt:lpstr>
      <vt:lpstr> Ćwiczenie 9 - filmik   </vt:lpstr>
      <vt:lpstr>Ćwiczenie 10</vt:lpstr>
      <vt:lpstr>Ćwiczenie 10 - filmik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Koszykówka</dc:title>
  <dc:creator>Marzena Jurgielewicz-Urniaż</dc:creator>
  <cp:lastModifiedBy>Marzena Jurgielewicz-Urniaż</cp:lastModifiedBy>
  <cp:revision>28</cp:revision>
  <dcterms:created xsi:type="dcterms:W3CDTF">2021-01-31T17:25:16Z</dcterms:created>
  <dcterms:modified xsi:type="dcterms:W3CDTF">2021-02-09T17:50:36Z</dcterms:modified>
</cp:coreProperties>
</file>