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43" r:id="rId2"/>
    <p:sldId id="373" r:id="rId3"/>
    <p:sldId id="347" r:id="rId4"/>
    <p:sldId id="345" r:id="rId5"/>
    <p:sldId id="346" r:id="rId6"/>
    <p:sldId id="348" r:id="rId7"/>
    <p:sldId id="361" r:id="rId8"/>
    <p:sldId id="363" r:id="rId9"/>
    <p:sldId id="364" r:id="rId10"/>
    <p:sldId id="365" r:id="rId11"/>
    <p:sldId id="366" r:id="rId12"/>
    <p:sldId id="367" r:id="rId13"/>
    <p:sldId id="368" r:id="rId14"/>
    <p:sldId id="369" r:id="rId15"/>
    <p:sldId id="372" r:id="rId16"/>
    <p:sldId id="370" r:id="rId17"/>
    <p:sldId id="371" r:id="rId18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97" autoAdjust="0"/>
    <p:restoredTop sz="89571" autoAdjust="0"/>
  </p:normalViewPr>
  <p:slideViewPr>
    <p:cSldViewPr>
      <p:cViewPr varScale="1">
        <p:scale>
          <a:sx n="86" d="100"/>
          <a:sy n="86" d="100"/>
        </p:scale>
        <p:origin x="1248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ytuł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17" name="Podtytuł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l-PL"/>
              <a:t>Kliknij, aby edytować styl wzorca podtytułu</a:t>
            </a:r>
            <a:endParaRPr kumimoji="0" lang="en-US"/>
          </a:p>
        </p:txBody>
      </p:sp>
      <p:sp>
        <p:nvSpPr>
          <p:cNvPr id="30" name="Symbol zastępczy daty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15.02.2021</a:t>
            </a:fld>
            <a:endParaRPr lang="pl-PL"/>
          </a:p>
        </p:txBody>
      </p:sp>
      <p:sp>
        <p:nvSpPr>
          <p:cNvPr id="19" name="Symbol zastępczy stopki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27" name="Symbol zastępczy numeru slajdu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15.02.2021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15.02.2021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15.02.2021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5" name="Symbol zastępczy zawartości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15.02.2021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15.02.2021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15.02.2021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15.02.2021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ze ściętym i zaokrąglonym rogiem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Trójkąt prostokątny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15.02.2021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pl-PL"/>
              <a:t>Kliknij ikonę, aby dodać obraz</a:t>
            </a:r>
            <a:endParaRPr kumimoji="0" lang="en-US" dirty="0"/>
          </a:p>
        </p:txBody>
      </p:sp>
      <p:sp>
        <p:nvSpPr>
          <p:cNvPr id="10" name="Dowolny kształt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Dowolny kształt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15.02.2021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15.02.2021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owolny kształt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Dowolny kształt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Symbol zastępczy tytułu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0" name="Symbol zastępczy tekstu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l-PL"/>
              <a:t>Kliknij, aby edytować style wzorca tekstu</a:t>
            </a:r>
          </a:p>
          <a:p>
            <a:pPr lvl="1" eaLnBrk="1" latinLnBrk="0" hangingPunct="1"/>
            <a:r>
              <a:rPr kumimoji="0" lang="pl-PL"/>
              <a:t>Drugi poziom</a:t>
            </a:r>
          </a:p>
          <a:p>
            <a:pPr lvl="2" eaLnBrk="1" latinLnBrk="0" hangingPunct="1"/>
            <a:r>
              <a:rPr kumimoji="0" lang="pl-PL"/>
              <a:t>Trzeci poziom</a:t>
            </a:r>
          </a:p>
          <a:p>
            <a:pPr lvl="3" eaLnBrk="1" latinLnBrk="0" hangingPunct="1"/>
            <a:r>
              <a:rPr kumimoji="0" lang="pl-PL"/>
              <a:t>Czwarty poziom</a:t>
            </a:r>
          </a:p>
          <a:p>
            <a:pPr lvl="4" eaLnBrk="1" latinLnBrk="0" hangingPunct="1"/>
            <a:r>
              <a:rPr kumimoji="0" lang="pl-PL"/>
              <a:t>Piąty poziom</a:t>
            </a:r>
            <a:endParaRPr kumimoji="0" lang="en-US"/>
          </a:p>
        </p:txBody>
      </p:sp>
      <p:sp>
        <p:nvSpPr>
          <p:cNvPr id="10" name="Symbol zastępczy daty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6221E02-25CB-4963-84BC-0813985E7D90}" type="datetimeFigureOut">
              <a:rPr lang="pl-PL" smtClean="0"/>
              <a:pPr/>
              <a:t>15.02.2021</a:t>
            </a:fld>
            <a:endParaRPr lang="pl-PL"/>
          </a:p>
        </p:txBody>
      </p:sp>
      <p:sp>
        <p:nvSpPr>
          <p:cNvPr id="22" name="Symbol zastępczy stopki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18" name="Symbol zastępczy numeru slajdu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  <p:grpSp>
        <p:nvGrpSpPr>
          <p:cNvPr id="2" name="Grupa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Dowolny kształt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Dowolny kształt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9677FAAD-B6F3-4408-8B98-615D681E3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04" y="1192720"/>
            <a:ext cx="8928992" cy="2236280"/>
          </a:xfrm>
        </p:spPr>
        <p:txBody>
          <a:bodyPr anchor="b">
            <a:noAutofit/>
          </a:bodyPr>
          <a:lstStyle/>
          <a:p>
            <a:pPr algn="ctr"/>
            <a:r>
              <a:rPr kumimoji="0" lang="pl-PL" sz="7200" b="1" i="0" u="none" strike="noStrike" kern="1200" cap="none" spc="0" normalizeH="0" baseline="0" noProof="0" dirty="0">
                <a:ln>
                  <a:noFill/>
                </a:ln>
                <a:solidFill>
                  <a:srgbClr val="0F6FC6">
                    <a:lumMod val="75000"/>
                  </a:srgbClr>
                </a:solidFill>
                <a:effectLst/>
                <a:uLnTx/>
                <a:uFillTx/>
                <a:latin typeface="Constantia" panose="02030602050306030303" pitchFamily="18" charset="0"/>
                <a:ea typeface="+mj-ea"/>
                <a:cs typeface="+mj-cs"/>
              </a:rPr>
              <a:t>GIMNASTYKA PODSTAWOWA</a:t>
            </a:r>
            <a:endParaRPr lang="en-US" sz="7200" b="1" dirty="0">
              <a:latin typeface="Bell MT" panose="02020503060305020303" pitchFamily="18" charset="0"/>
            </a:endParaRP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9063BCBD-57CA-4731-9E36-3EBAA5032D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51520" y="1340768"/>
            <a:ext cx="5688632" cy="5014157"/>
          </a:xfrm>
        </p:spPr>
        <p:txBody>
          <a:bodyPr>
            <a:normAutofit/>
          </a:bodyPr>
          <a:lstStyle/>
          <a:p>
            <a:pPr marL="0" marR="0" lvl="0" indent="0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20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</a:endParaRPr>
          </a:p>
          <a:p>
            <a:pPr>
              <a:lnSpc>
                <a:spcPct val="90000"/>
              </a:lnSpc>
            </a:pPr>
            <a:endParaRPr lang="en-US" sz="1600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CF8FB32-8C7E-465F-8E21-AC5BB09122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7504" y="4149080"/>
            <a:ext cx="8928992" cy="1152128"/>
          </a:xfrm>
        </p:spPr>
        <p:txBody>
          <a:bodyPr/>
          <a:lstStyle/>
          <a:p>
            <a:pPr marL="0" indent="0" algn="ctr">
              <a:buNone/>
            </a:pPr>
            <a:r>
              <a:rPr lang="pl-PL" sz="5100" b="1" dirty="0">
                <a:solidFill>
                  <a:schemeClr val="accent2"/>
                </a:solidFill>
              </a:rPr>
              <a:t>ĆWICZENIA ROZCIĄGAJĄCE</a:t>
            </a:r>
          </a:p>
          <a:p>
            <a:pPr marL="0" indent="0">
              <a:buNone/>
            </a:pPr>
            <a:endParaRPr lang="pl-PL" dirty="0"/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78583612-B76B-4233-B920-D840FC8136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5320188"/>
            <a:ext cx="1947809" cy="1152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395591F9-B874-41FF-B236-DFECE295D8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959" y="5272656"/>
            <a:ext cx="2088232" cy="1230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66779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9677FAAD-B6F3-4408-8B98-615D681E3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04" y="1052736"/>
            <a:ext cx="8928992" cy="818491"/>
          </a:xfrm>
        </p:spPr>
        <p:txBody>
          <a:bodyPr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tabLst/>
              <a:defRPr/>
            </a:pPr>
            <a:br>
              <a:rPr kumimoji="0" lang="pl-PL" sz="5000" b="1" i="0" u="none" strike="noStrike" kern="1200" cap="none" spc="0" normalizeH="0" baseline="0" noProof="0" dirty="0">
                <a:ln>
                  <a:noFill/>
                </a:ln>
                <a:solidFill>
                  <a:srgbClr val="009DD9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</a:br>
            <a:r>
              <a:rPr kumimoji="0" lang="pl-PL" sz="5000" b="1" i="0" u="none" strike="noStrike" kern="1200" cap="none" spc="0" normalizeH="0" baseline="0" noProof="0" dirty="0">
                <a:ln>
                  <a:noFill/>
                </a:ln>
                <a:solidFill>
                  <a:srgbClr val="009DD9"/>
                </a:solidFill>
                <a:effectLst/>
                <a:uLnTx/>
                <a:uFillTx/>
                <a:latin typeface="Constantia"/>
                <a:ea typeface="+mj-ea"/>
                <a:cs typeface="+mj-cs"/>
              </a:rPr>
              <a:t>ĆWICZENIA ROZCIĄGAJĄCE</a:t>
            </a:r>
            <a:endParaRPr lang="en-US" sz="7200" b="1" dirty="0">
              <a:latin typeface="Bell MT" panose="02020503060305020303" pitchFamily="18" charset="0"/>
            </a:endParaRP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9063BCBD-57CA-4731-9E36-3EBAA5032D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51520" y="4005064"/>
            <a:ext cx="8640960" cy="2349861"/>
          </a:xfrm>
        </p:spPr>
        <p:txBody>
          <a:bodyPr>
            <a:normAutofit/>
          </a:bodyPr>
          <a:lstStyle/>
          <a:p>
            <a:pPr marL="0" marR="0" lvl="0" indent="0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20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</a:endParaRPr>
          </a:p>
          <a:p>
            <a:pPr>
              <a:lnSpc>
                <a:spcPct val="90000"/>
              </a:lnSpc>
            </a:pPr>
            <a:endParaRPr lang="en-US" sz="1600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CF8FB32-8C7E-465F-8E21-AC5BB09122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7504" y="1988840"/>
            <a:ext cx="8928992" cy="4536504"/>
          </a:xfrm>
        </p:spPr>
        <p:txBody>
          <a:bodyPr>
            <a:no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ell MT" panose="02020503060305020303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2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Zanim przystąpisz do ćwiczeń, wykonaj 10 minutową rozgrzewkę.</a:t>
            </a:r>
          </a:p>
          <a:p>
            <a:pPr marL="0" marR="0" lvl="0" indent="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1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ell MT" panose="02020503060305020303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22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Dzięki ćwiczeniom rozciągającym : </a:t>
            </a:r>
          </a:p>
          <a:p>
            <a:pPr marL="0" marR="0" lvl="0" indent="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2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- poprawisz sylwetkę,</a:t>
            </a:r>
          </a:p>
          <a:p>
            <a:pPr marL="0" marR="0" lvl="0" indent="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2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- zmniejszysz ryzyko kontuzji,</a:t>
            </a:r>
          </a:p>
          <a:p>
            <a:pPr marL="0" marR="0" lvl="0" indent="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2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- zwiększysz ruchomość stawów,</a:t>
            </a:r>
          </a:p>
          <a:p>
            <a:pPr marL="0" marR="0" lvl="0" indent="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2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- zwiększysz napływ krwi do mięśni,</a:t>
            </a:r>
          </a:p>
          <a:p>
            <a:pPr marL="0" marR="0" lvl="0" indent="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2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- szybciej zregenerujesz mięśnie po treningu,</a:t>
            </a:r>
          </a:p>
          <a:p>
            <a:pPr marL="0" marR="0" lvl="0" indent="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2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- wzmocnisz i uelastycznisz ścięgna oraz więzadła,</a:t>
            </a:r>
          </a:p>
          <a:p>
            <a:pPr marL="0" marR="0" lvl="0" indent="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2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- rozluźnisz mięśnie, co spowoduje lepsze samopoczucie psychiczne.</a:t>
            </a:r>
          </a:p>
          <a:p>
            <a:pPr marL="0" marR="0" lvl="0" indent="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22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ell MT" panose="02020503060305020303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l-PL" altLang="pl-PL" sz="2200" b="1" kern="0" dirty="0">
                <a:solidFill>
                  <a:srgbClr val="000000"/>
                </a:solidFill>
                <a:latin typeface="Bell MT" panose="02020503060305020303" pitchFamily="18" charset="0"/>
              </a:rPr>
              <a:t>Ćwiczenia rozciągające wykonuj </a:t>
            </a:r>
            <a:r>
              <a:rPr kumimoji="0" lang="pl-PL" altLang="pl-PL" sz="2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ostrożnie i delikatnie, unikając gwałtownych ruchów. </a:t>
            </a:r>
            <a:r>
              <a:rPr lang="pl-PL" altLang="pl-PL" sz="2200" b="1" kern="0" dirty="0">
                <a:solidFill>
                  <a:srgbClr val="000000"/>
                </a:solidFill>
                <a:latin typeface="Bell MT" panose="02020503060305020303" pitchFamily="18" charset="0"/>
              </a:rPr>
              <a:t>Możesz odczuwać</a:t>
            </a:r>
            <a:r>
              <a:rPr kumimoji="0" lang="pl-PL" altLang="pl-PL" sz="2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 lekki dyskomfort, ale nie ból. </a:t>
            </a:r>
            <a:endParaRPr lang="pl-PL" sz="2200" dirty="0"/>
          </a:p>
        </p:txBody>
      </p:sp>
    </p:spTree>
    <p:extLst>
      <p:ext uri="{BB962C8B-B14F-4D97-AF65-F5344CB8AC3E}">
        <p14:creationId xmlns:p14="http://schemas.microsoft.com/office/powerpoint/2010/main" val="31991433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9677FAAD-B6F3-4408-8B98-615D681E3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04" y="472640"/>
            <a:ext cx="8928992" cy="720080"/>
          </a:xfrm>
        </p:spPr>
        <p:txBody>
          <a:bodyPr anchor="b">
            <a:normAutofit/>
          </a:bodyPr>
          <a:lstStyle/>
          <a:p>
            <a:pPr algn="ctr"/>
            <a:r>
              <a:rPr lang="pl-PL" sz="4000" b="1" dirty="0">
                <a:latin typeface="Bell MT" panose="02020503060305020303" pitchFamily="18" charset="0"/>
              </a:rPr>
              <a:t>1. ĆWICZENIE</a:t>
            </a:r>
            <a:endParaRPr lang="en-US" sz="4000" b="1" dirty="0">
              <a:latin typeface="Bell MT" panose="02020503060305020303" pitchFamily="18" charset="0"/>
            </a:endParaRP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9063BCBD-57CA-4731-9E36-3EBAA5032D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51520" y="1340768"/>
            <a:ext cx="5256584" cy="5014157"/>
          </a:xfrm>
        </p:spPr>
        <p:txBody>
          <a:bodyPr>
            <a:normAutofit/>
          </a:bodyPr>
          <a:lstStyle/>
          <a:p>
            <a:pPr marL="0" marR="0" lvl="0" indent="0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20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20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20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ell MT" panose="02020503060305020303" pitchFamily="18" charset="0"/>
              </a:rPr>
              <a:t>1. Pozycja wyjściowa :</a:t>
            </a:r>
          </a:p>
          <a:p>
            <a:pPr marL="0" marR="0" lvl="0" indent="0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Bell MT" panose="02020503060305020303" pitchFamily="18" charset="0"/>
              </a:rPr>
              <a:t>Stań w lekkim rozkroku, stopy ustaw na szerokość  barków. </a:t>
            </a:r>
            <a:r>
              <a:rPr lang="pl-PL" altLang="pl-PL" sz="1800" b="1" kern="0" dirty="0">
                <a:latin typeface="Bell MT" panose="02020503060305020303" pitchFamily="18" charset="0"/>
              </a:rPr>
              <a:t>Prawą</a:t>
            </a:r>
            <a:r>
              <a:rPr kumimoji="0" lang="pl-PL" altLang="pl-PL" sz="1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Bell MT" panose="02020503060305020303" pitchFamily="18" charset="0"/>
              </a:rPr>
              <a:t> dłonią chwyć za łokieć </a:t>
            </a:r>
            <a:r>
              <a:rPr lang="pl-PL" altLang="pl-PL" sz="1800" b="1" kern="0" dirty="0">
                <a:latin typeface="Bell MT" panose="02020503060305020303" pitchFamily="18" charset="0"/>
              </a:rPr>
              <a:t>lewej</a:t>
            </a:r>
            <a:r>
              <a:rPr kumimoji="0" lang="pl-PL" altLang="pl-PL" sz="1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Bell MT" panose="02020503060305020303" pitchFamily="18" charset="0"/>
              </a:rPr>
              <a:t> ręki.</a:t>
            </a:r>
          </a:p>
          <a:p>
            <a:pPr marL="0" marR="0" lvl="0" indent="0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ell MT" panose="02020503060305020303" pitchFamily="18" charset="0"/>
              </a:rPr>
              <a:t>2. Ruch :</a:t>
            </a:r>
            <a:endParaRPr kumimoji="0" lang="pl-PL" altLang="pl-PL" sz="18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Bell MT" panose="02020503060305020303" pitchFamily="18" charset="0"/>
              </a:rPr>
              <a:t>Naciśnij na łokieć ćwiczącej ręki, przyciągając go w kierunku </a:t>
            </a:r>
            <a:r>
              <a:rPr lang="pl-PL" altLang="pl-PL" sz="1800" b="1" kern="0" dirty="0">
                <a:latin typeface="Bell MT" panose="02020503060305020303" pitchFamily="18" charset="0"/>
              </a:rPr>
              <a:t>prawego</a:t>
            </a:r>
            <a:r>
              <a:rPr kumimoji="0" lang="pl-PL" altLang="pl-PL" sz="1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Bell MT" panose="02020503060305020303" pitchFamily="18" charset="0"/>
              </a:rPr>
              <a:t> barku.</a:t>
            </a:r>
          </a:p>
          <a:p>
            <a:pPr marL="0" marR="0" lvl="0" indent="0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ell MT" panose="02020503060305020303" pitchFamily="18" charset="0"/>
              </a:rPr>
              <a:t>3. Ilość :</a:t>
            </a:r>
          </a:p>
          <a:p>
            <a:pPr marL="0" marR="0" lvl="0" indent="0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Bell MT" panose="02020503060305020303" pitchFamily="18" charset="0"/>
              </a:rPr>
              <a:t>Zatrzymaj tę pozycję 10 - 20 sekund. </a:t>
            </a:r>
          </a:p>
          <a:p>
            <a:pPr marL="0" marR="0" lvl="0" indent="0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l-PL" altLang="pl-PL" sz="1800" b="1" kern="0" dirty="0">
                <a:latin typeface="Bell MT" panose="02020503060305020303" pitchFamily="18" charset="0"/>
              </a:rPr>
              <a:t>Zmień </a:t>
            </a:r>
            <a:r>
              <a:rPr kumimoji="0" lang="pl-PL" altLang="pl-PL" sz="1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Bell MT" panose="02020503060305020303" pitchFamily="18" charset="0"/>
              </a:rPr>
              <a:t>rękę i powtórz ćwiczenie 3 razy. </a:t>
            </a:r>
          </a:p>
          <a:p>
            <a:pPr marL="0" marR="0" lvl="0" indent="0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18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Bell MT" panose="02020503060305020303" pitchFamily="18" charset="0"/>
            </a:endParaRPr>
          </a:p>
          <a:p>
            <a:pPr marL="0" indent="0">
              <a:lnSpc>
                <a:spcPct val="90000"/>
              </a:lnSpc>
              <a:buNone/>
            </a:pPr>
            <a:endParaRPr lang="en-US" sz="1600" dirty="0"/>
          </a:p>
        </p:txBody>
      </p:sp>
      <p:pic>
        <p:nvPicPr>
          <p:cNvPr id="10" name="Symbol zastępczy zawartości 9" descr="Obraz zawierający tekst&#10;&#10;Opis wygenerowany automatycznie">
            <a:extLst>
              <a:ext uri="{FF2B5EF4-FFF2-40B4-BE49-F238E27FC236}">
                <a16:creationId xmlns:a16="http://schemas.microsoft.com/office/drawing/2014/main" id="{546DE49A-CCBE-4BAB-A3A9-EA47C1B1652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1484784"/>
            <a:ext cx="2232248" cy="4567060"/>
          </a:xfrm>
        </p:spPr>
      </p:pic>
    </p:spTree>
    <p:extLst>
      <p:ext uri="{BB962C8B-B14F-4D97-AF65-F5344CB8AC3E}">
        <p14:creationId xmlns:p14="http://schemas.microsoft.com/office/powerpoint/2010/main" val="3406502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9677FAAD-B6F3-4408-8B98-615D681E3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04" y="472640"/>
            <a:ext cx="8928992" cy="720080"/>
          </a:xfrm>
        </p:spPr>
        <p:txBody>
          <a:bodyPr anchor="b">
            <a:normAutofit/>
          </a:bodyPr>
          <a:lstStyle/>
          <a:p>
            <a:pPr algn="ctr"/>
            <a:r>
              <a:rPr lang="pl-PL" sz="4000" b="1" dirty="0">
                <a:latin typeface="Bell MT" panose="02020503060305020303" pitchFamily="18" charset="0"/>
              </a:rPr>
              <a:t>2. ĆWICZENIE</a:t>
            </a:r>
            <a:endParaRPr lang="en-US" sz="4000" b="1" dirty="0">
              <a:latin typeface="Bell MT" panose="02020503060305020303" pitchFamily="18" charset="0"/>
            </a:endParaRP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9063BCBD-57CA-4731-9E36-3EBAA5032D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51520" y="1340768"/>
            <a:ext cx="5544616" cy="5014157"/>
          </a:xfrm>
        </p:spPr>
        <p:txBody>
          <a:bodyPr>
            <a:normAutofit/>
          </a:bodyPr>
          <a:lstStyle/>
          <a:p>
            <a:pPr marL="0" marR="0" lvl="0" indent="0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20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2000" b="1" i="0" u="none" strike="noStrike" kern="0" cap="none" spc="0" normalizeH="0" baseline="0" noProof="0" dirty="0">
              <a:ln>
                <a:noFill/>
              </a:ln>
              <a:solidFill>
                <a:srgbClr val="B92D14"/>
              </a:solidFill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2000" b="1" i="0" u="none" strike="noStrike" kern="0" cap="none" spc="0" normalizeH="0" baseline="0" noProof="0" dirty="0">
              <a:ln>
                <a:noFill/>
              </a:ln>
              <a:solidFill>
                <a:srgbClr val="B92D14"/>
              </a:solidFill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algn="l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ell MT" panose="02020503060305020303" pitchFamily="18" charset="0"/>
              </a:rPr>
              <a:t>1. Pozycja wyjściowa :</a:t>
            </a:r>
          </a:p>
          <a:p>
            <a:pPr marL="0" marR="0" lvl="0" indent="0" algn="l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</a:rPr>
              <a:t>Stań na </a:t>
            </a:r>
            <a:r>
              <a:rPr lang="pl-PL" altLang="pl-PL" sz="1800" b="1" kern="0" dirty="0">
                <a:solidFill>
                  <a:srgbClr val="000000"/>
                </a:solidFill>
                <a:latin typeface="Bell MT" panose="02020503060305020303" pitchFamily="18" charset="0"/>
              </a:rPr>
              <a:t>prawej</a:t>
            </a:r>
            <a:r>
              <a:rPr kumimoji="0" lang="pl-PL" alt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</a:rPr>
              <a:t> nodze, drugą unieś i zegnij w kolanie. </a:t>
            </a:r>
            <a:r>
              <a:rPr lang="pl-PL" altLang="pl-PL" sz="1800" b="1" kern="0" dirty="0">
                <a:solidFill>
                  <a:srgbClr val="000000"/>
                </a:solidFill>
                <a:latin typeface="Bell MT" panose="02020503060305020303" pitchFamily="18" charset="0"/>
              </a:rPr>
              <a:t>Lewą</a:t>
            </a:r>
            <a:r>
              <a:rPr kumimoji="0" lang="pl-PL" alt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</a:rPr>
              <a:t> ręką chwyć za stopę. </a:t>
            </a:r>
            <a:r>
              <a:rPr lang="pl-PL" altLang="pl-PL" sz="1800" b="1" kern="0" dirty="0">
                <a:solidFill>
                  <a:srgbClr val="000000"/>
                </a:solidFill>
                <a:latin typeface="Bell MT" panose="02020503060305020303" pitchFamily="18" charset="0"/>
              </a:rPr>
              <a:t>Dla utrzymania równowagi możesz oprzeć się o ścianę.</a:t>
            </a:r>
            <a:endParaRPr kumimoji="0" lang="pl-PL" altLang="pl-PL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algn="l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1" i="0" u="none" strike="noStrike" kern="0" cap="none" spc="0" normalizeH="0" baseline="0" noProof="0" dirty="0">
              <a:ln>
                <a:noFill/>
              </a:ln>
              <a:solidFill>
                <a:srgbClr val="CC0000"/>
              </a:solidFill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algn="l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ell MT" panose="02020503060305020303" pitchFamily="18" charset="0"/>
              </a:rPr>
              <a:t>2. Ruch :</a:t>
            </a:r>
            <a:endParaRPr kumimoji="0" lang="pl-PL" altLang="pl-PL" sz="18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algn="l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</a:rPr>
              <a:t>Piętę zgiętej nogi przyciągnij do pośladka.</a:t>
            </a:r>
          </a:p>
          <a:p>
            <a:pPr marL="0" marR="0" lvl="0" indent="0" algn="l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1" i="0" u="none" strike="noStrike" kern="0" cap="none" spc="0" normalizeH="0" baseline="0" noProof="0" dirty="0">
              <a:ln>
                <a:noFill/>
              </a:ln>
              <a:solidFill>
                <a:srgbClr val="CC0000"/>
              </a:solidFill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algn="l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ell MT" panose="02020503060305020303" pitchFamily="18" charset="0"/>
              </a:rPr>
              <a:t>3. Ilość :</a:t>
            </a:r>
          </a:p>
          <a:p>
            <a:pPr marL="0" marR="0" lvl="0" indent="0" algn="l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</a:rPr>
              <a:t>Zatrzymaj tę pozycję 10 - 20 sekund. </a:t>
            </a:r>
            <a:endParaRPr kumimoji="0" lang="pl-PL" altLang="pl-PL" sz="1800" b="1" i="0" u="none" strike="noStrike" kern="0" cap="none" spc="0" normalizeH="0" baseline="0" noProof="0" dirty="0">
              <a:ln>
                <a:noFill/>
              </a:ln>
              <a:solidFill>
                <a:srgbClr val="B92D14"/>
              </a:solidFill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Zmień nogę i powtórz ćwiczenie 3 razy. </a:t>
            </a:r>
          </a:p>
          <a:p>
            <a:pPr marL="0" marR="0" lvl="0" indent="0" algn="l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1800" b="1" i="0" u="none" strike="noStrike" kern="0" cap="none" spc="0" normalizeH="0" baseline="0" noProof="0" dirty="0">
              <a:ln>
                <a:noFill/>
              </a:ln>
              <a:solidFill>
                <a:srgbClr val="B92D14"/>
              </a:solidFill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algn="l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18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18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18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Bell MT" panose="02020503060305020303" pitchFamily="18" charset="0"/>
            </a:endParaRPr>
          </a:p>
          <a:p>
            <a:pPr>
              <a:lnSpc>
                <a:spcPct val="90000"/>
              </a:lnSpc>
            </a:pPr>
            <a:endParaRPr lang="en-US" sz="1600" dirty="0"/>
          </a:p>
        </p:txBody>
      </p:sp>
      <p:pic>
        <p:nvPicPr>
          <p:cNvPr id="9" name="Symbol zastępczy zawartości 8">
            <a:extLst>
              <a:ext uri="{FF2B5EF4-FFF2-40B4-BE49-F238E27FC236}">
                <a16:creationId xmlns:a16="http://schemas.microsoft.com/office/drawing/2014/main" id="{8A3CCB96-8E4D-4E00-8534-64326E5918D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1844824"/>
            <a:ext cx="2592288" cy="3829309"/>
          </a:xfrm>
        </p:spPr>
      </p:pic>
    </p:spTree>
    <p:extLst>
      <p:ext uri="{BB962C8B-B14F-4D97-AF65-F5344CB8AC3E}">
        <p14:creationId xmlns:p14="http://schemas.microsoft.com/office/powerpoint/2010/main" val="10466874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9677FAAD-B6F3-4408-8B98-615D681E3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04" y="472640"/>
            <a:ext cx="8928992" cy="720080"/>
          </a:xfrm>
        </p:spPr>
        <p:txBody>
          <a:bodyPr anchor="b">
            <a:normAutofit/>
          </a:bodyPr>
          <a:lstStyle/>
          <a:p>
            <a:pPr algn="ctr"/>
            <a:r>
              <a:rPr lang="pl-PL" sz="4000" b="1" dirty="0">
                <a:latin typeface="Bell MT" panose="02020503060305020303" pitchFamily="18" charset="0"/>
              </a:rPr>
              <a:t>3. ĆWICZENIE</a:t>
            </a:r>
            <a:endParaRPr lang="en-US" sz="4000" b="1" dirty="0">
              <a:latin typeface="Bell MT" panose="02020503060305020303" pitchFamily="18" charset="0"/>
            </a:endParaRP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9063BCBD-57CA-4731-9E36-3EBAA5032D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51520" y="1340768"/>
            <a:ext cx="6336704" cy="5014157"/>
          </a:xfrm>
        </p:spPr>
        <p:txBody>
          <a:bodyPr>
            <a:normAutofit/>
          </a:bodyPr>
          <a:lstStyle/>
          <a:p>
            <a:pPr marL="0" marR="0" lvl="0" indent="0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20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2000" b="1" i="0" u="none" strike="noStrike" kern="0" cap="none" spc="0" normalizeH="0" baseline="0" noProof="0" dirty="0">
              <a:ln>
                <a:noFill/>
              </a:ln>
              <a:solidFill>
                <a:srgbClr val="B92D14"/>
              </a:solidFill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2000" b="1" i="0" u="none" strike="noStrike" kern="0" cap="none" spc="0" normalizeH="0" baseline="0" noProof="0" dirty="0">
              <a:ln>
                <a:noFill/>
              </a:ln>
              <a:solidFill>
                <a:srgbClr val="B92D14"/>
              </a:solidFill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algn="l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ell MT" panose="02020503060305020303" pitchFamily="18" charset="0"/>
              </a:rPr>
              <a:t>1. Pozycja wyjściowa :</a:t>
            </a:r>
          </a:p>
          <a:p>
            <a:pPr marL="0" marR="0" lvl="0" indent="0" algn="l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l-PL" altLang="pl-PL" sz="1800" b="1" kern="0" dirty="0">
                <a:solidFill>
                  <a:srgbClr val="000000"/>
                </a:solidFill>
                <a:latin typeface="Bell MT" panose="02020503060305020303" pitchFamily="18" charset="0"/>
              </a:rPr>
              <a:t>Stań w półprzysiadzie </a:t>
            </a:r>
            <a:r>
              <a:rPr kumimoji="0" lang="pl-PL" alt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</a:rPr>
              <a:t>na </a:t>
            </a:r>
            <a:r>
              <a:rPr lang="pl-PL" altLang="pl-PL" sz="1800" b="1" kern="0" dirty="0">
                <a:solidFill>
                  <a:srgbClr val="000000"/>
                </a:solidFill>
                <a:latin typeface="Bell MT" panose="02020503060305020303" pitchFamily="18" charset="0"/>
              </a:rPr>
              <a:t>jednej </a:t>
            </a:r>
            <a:r>
              <a:rPr kumimoji="0" lang="pl-PL" alt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</a:rPr>
              <a:t>nodze, drugą wysuń w przód </a:t>
            </a:r>
          </a:p>
          <a:p>
            <a:pPr marL="0" marR="0" lvl="0" indent="0" algn="l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</a:rPr>
              <a:t>i oprzyj piętą o podłoże. Dłonie połóż na biodrach.</a:t>
            </a:r>
          </a:p>
          <a:p>
            <a:pPr marL="0" marR="0" lvl="0" indent="0" algn="l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1" i="0" u="none" strike="noStrike" kern="0" cap="none" spc="0" normalizeH="0" baseline="0" noProof="0" dirty="0">
              <a:ln>
                <a:noFill/>
              </a:ln>
              <a:solidFill>
                <a:srgbClr val="CC0000"/>
              </a:solidFill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algn="l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ell MT" panose="02020503060305020303" pitchFamily="18" charset="0"/>
              </a:rPr>
              <a:t>2. Ruch :</a:t>
            </a:r>
            <a:endParaRPr kumimoji="0" lang="pl-PL" altLang="pl-PL" sz="18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algn="l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l-PL" altLang="pl-PL" sz="1800" b="1" kern="0" dirty="0">
                <a:solidFill>
                  <a:srgbClr val="000000"/>
                </a:solidFill>
                <a:latin typeface="Bell MT" panose="02020503060305020303" pitchFamily="18" charset="0"/>
              </a:rPr>
              <a:t>Wykonaj mocny skłon w przód do nogi wyprostowanej. Podczas skłonu kolana powinny być złączone, a plecy proste. </a:t>
            </a:r>
            <a:endParaRPr kumimoji="0" lang="pl-PL" altLang="pl-PL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algn="l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1" i="0" u="none" strike="noStrike" kern="0" cap="none" spc="0" normalizeH="0" baseline="0" noProof="0" dirty="0">
              <a:ln>
                <a:noFill/>
              </a:ln>
              <a:solidFill>
                <a:srgbClr val="CC0000"/>
              </a:solidFill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algn="l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ell MT" panose="02020503060305020303" pitchFamily="18" charset="0"/>
              </a:rPr>
              <a:t>3. Ilość :</a:t>
            </a:r>
          </a:p>
          <a:p>
            <a:pPr marL="0" marR="0" lvl="0" indent="0" algn="l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</a:rPr>
              <a:t>Zatrzymaj tę pozycję 10 - 20 sekund. </a:t>
            </a:r>
            <a:endParaRPr kumimoji="0" lang="pl-PL" altLang="pl-PL" sz="1800" b="1" i="0" u="none" strike="noStrike" kern="0" cap="none" spc="0" normalizeH="0" baseline="0" noProof="0" dirty="0">
              <a:ln>
                <a:noFill/>
              </a:ln>
              <a:solidFill>
                <a:srgbClr val="B92D14"/>
              </a:solidFill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Zmień nogę i powtórz ćwiczenie 3 razy. </a:t>
            </a:r>
          </a:p>
          <a:p>
            <a:pPr marL="0" marR="0" lvl="0" indent="0" algn="l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1800" b="1" i="0" u="none" strike="noStrike" kern="0" cap="none" spc="0" normalizeH="0" baseline="0" noProof="0" dirty="0">
              <a:ln>
                <a:noFill/>
              </a:ln>
              <a:solidFill>
                <a:srgbClr val="B92D14"/>
              </a:solidFill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algn="l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18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24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16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Bell MT" panose="02020503060305020303" pitchFamily="18" charset="0"/>
            </a:endParaRPr>
          </a:p>
          <a:p>
            <a:pPr>
              <a:lnSpc>
                <a:spcPct val="90000"/>
              </a:lnSpc>
            </a:pPr>
            <a:endParaRPr lang="en-US" sz="1600" dirty="0"/>
          </a:p>
        </p:txBody>
      </p:sp>
      <p:pic>
        <p:nvPicPr>
          <p:cNvPr id="15" name="Symbol zastępczy zawartości 14" descr="Obraz zawierający tekst&#10;&#10;Opis wygenerowany automatycznie">
            <a:extLst>
              <a:ext uri="{FF2B5EF4-FFF2-40B4-BE49-F238E27FC236}">
                <a16:creationId xmlns:a16="http://schemas.microsoft.com/office/drawing/2014/main" id="{ACF16848-08D0-4F5B-8FFA-3887066F554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804248" y="1988840"/>
            <a:ext cx="2010720" cy="3543119"/>
          </a:xfrm>
        </p:spPr>
      </p:pic>
    </p:spTree>
    <p:extLst>
      <p:ext uri="{BB962C8B-B14F-4D97-AF65-F5344CB8AC3E}">
        <p14:creationId xmlns:p14="http://schemas.microsoft.com/office/powerpoint/2010/main" val="25333633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9677FAAD-B6F3-4408-8B98-615D681E3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04" y="472640"/>
            <a:ext cx="8928992" cy="720080"/>
          </a:xfrm>
        </p:spPr>
        <p:txBody>
          <a:bodyPr anchor="b">
            <a:normAutofit/>
          </a:bodyPr>
          <a:lstStyle/>
          <a:p>
            <a:pPr algn="ctr"/>
            <a:r>
              <a:rPr lang="pl-PL" sz="4000" b="1" dirty="0">
                <a:latin typeface="Bell MT" panose="02020503060305020303" pitchFamily="18" charset="0"/>
              </a:rPr>
              <a:t>4. ĆWICZENIE</a:t>
            </a:r>
            <a:endParaRPr lang="en-US" sz="4000" b="1" dirty="0">
              <a:latin typeface="Bell MT" panose="02020503060305020303" pitchFamily="18" charset="0"/>
            </a:endParaRP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9063BCBD-57CA-4731-9E36-3EBAA5032D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51520" y="1340768"/>
            <a:ext cx="5256584" cy="5014157"/>
          </a:xfrm>
        </p:spPr>
        <p:txBody>
          <a:bodyPr>
            <a:normAutofit/>
          </a:bodyPr>
          <a:lstStyle/>
          <a:p>
            <a:pPr marL="0" marR="0" lvl="0" indent="0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20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</a:endParaRPr>
          </a:p>
          <a:p>
            <a:pPr marL="0" marR="0" lvl="0" indent="0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2000" b="1" i="0" u="none" strike="noStrike" kern="0" cap="none" spc="0" normalizeH="0" baseline="0" noProof="0" dirty="0">
              <a:ln>
                <a:noFill/>
              </a:ln>
              <a:solidFill>
                <a:srgbClr val="B92D14"/>
              </a:solidFill>
              <a:effectLst/>
              <a:uLnTx/>
              <a:uFillTx/>
              <a:latin typeface="Bell MT" panose="02020503060305020303" pitchFamily="18" charset="0"/>
              <a:ea typeface="+mn-ea"/>
              <a:cs typeface="+mn-cs"/>
            </a:endParaRPr>
          </a:p>
          <a:p>
            <a:pPr marL="0" marR="0" lvl="0" indent="0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2000" b="1" i="0" u="none" strike="noStrike" kern="0" cap="none" spc="0" normalizeH="0" baseline="0" noProof="0" dirty="0">
              <a:ln>
                <a:noFill/>
              </a:ln>
              <a:solidFill>
                <a:srgbClr val="B92D14"/>
              </a:solidFill>
              <a:effectLst/>
              <a:uLnTx/>
              <a:uFillTx/>
              <a:latin typeface="Bell MT" panose="02020503060305020303" pitchFamily="18" charset="0"/>
              <a:ea typeface="+mn-ea"/>
              <a:cs typeface="+mn-cs"/>
            </a:endParaRPr>
          </a:p>
          <a:p>
            <a:pPr marL="0" marR="0" lvl="0" indent="0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ell MT" panose="02020503060305020303" pitchFamily="18" charset="0"/>
              </a:rPr>
              <a:t>1. Pozycja wyjściowa :</a:t>
            </a:r>
          </a:p>
          <a:p>
            <a:pPr marL="0" marR="0" lvl="0" indent="0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</a:rPr>
              <a:t>Stań w wypadzie przodem, twarzą do ściany, opierając o nią obydwie dłonie.</a:t>
            </a:r>
          </a:p>
          <a:p>
            <a:pPr marL="0" marR="0" lvl="0" indent="0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ell MT" panose="02020503060305020303" pitchFamily="18" charset="0"/>
              </a:rPr>
              <a:t>2. Ruch :</a:t>
            </a:r>
            <a:endParaRPr kumimoji="0" lang="pl-PL" altLang="pl-PL" sz="18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</a:rPr>
              <a:t>Dociśnij piętę nogi wyprostowanej do podłoża.</a:t>
            </a:r>
          </a:p>
          <a:p>
            <a:pPr marL="0" marR="0" lvl="0" indent="0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ell MT" panose="02020503060305020303" pitchFamily="18" charset="0"/>
              </a:rPr>
              <a:t>3. Ilość 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Zatrzymaj tę pozycję 10 - 20 sekund. </a:t>
            </a:r>
            <a:endParaRPr lang="pl-PL" altLang="pl-PL" sz="1800" b="1" kern="0" dirty="0">
              <a:solidFill>
                <a:srgbClr val="B92D14"/>
              </a:solidFill>
              <a:latin typeface="Bell MT" panose="02020503060305020303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Zmień nogę i powtórz ćwiczenie 3 razy.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1800" b="1" i="0" u="none" strike="noStrike" kern="0" cap="none" spc="0" normalizeH="0" baseline="0" noProof="0" dirty="0">
              <a:ln>
                <a:noFill/>
              </a:ln>
              <a:solidFill>
                <a:srgbClr val="B92D14"/>
              </a:solidFill>
              <a:effectLst/>
              <a:uLnTx/>
              <a:uFillTx/>
              <a:latin typeface="Bell MT" panose="02020503060305020303" pitchFamily="18" charset="0"/>
              <a:ea typeface="+mn-ea"/>
              <a:cs typeface="+mn-cs"/>
            </a:endParaRPr>
          </a:p>
          <a:p>
            <a:pPr marL="0" marR="0" lvl="0" indent="0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16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pic>
        <p:nvPicPr>
          <p:cNvPr id="11" name="Symbol zastępczy zawartości 10">
            <a:extLst>
              <a:ext uri="{FF2B5EF4-FFF2-40B4-BE49-F238E27FC236}">
                <a16:creationId xmlns:a16="http://schemas.microsoft.com/office/drawing/2014/main" id="{0E9C09FD-98BF-44F0-AB3A-4BFE92EEC3D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02"/>
          <a:stretch/>
        </p:blipFill>
        <p:spPr>
          <a:xfrm>
            <a:off x="5626212" y="2060848"/>
            <a:ext cx="3234989" cy="3307828"/>
          </a:xfrm>
        </p:spPr>
      </p:pic>
    </p:spTree>
    <p:extLst>
      <p:ext uri="{BB962C8B-B14F-4D97-AF65-F5344CB8AC3E}">
        <p14:creationId xmlns:p14="http://schemas.microsoft.com/office/powerpoint/2010/main" val="29266314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9677FAAD-B6F3-4408-8B98-615D681E3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04" y="472640"/>
            <a:ext cx="8928992" cy="720080"/>
          </a:xfrm>
        </p:spPr>
        <p:txBody>
          <a:bodyPr anchor="b">
            <a:normAutofit/>
          </a:bodyPr>
          <a:lstStyle/>
          <a:p>
            <a:pPr algn="ctr"/>
            <a:r>
              <a:rPr lang="pl-PL" sz="4000" b="1" dirty="0">
                <a:latin typeface="Bell MT" panose="02020503060305020303" pitchFamily="18" charset="0"/>
              </a:rPr>
              <a:t>5. ĆWICZENIE</a:t>
            </a:r>
            <a:endParaRPr lang="en-US" sz="4000" b="1" dirty="0">
              <a:latin typeface="Bell MT" panose="02020503060305020303" pitchFamily="18" charset="0"/>
            </a:endParaRP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9063BCBD-57CA-4731-9E36-3EBAA5032D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51520" y="1340768"/>
            <a:ext cx="4824536" cy="5014157"/>
          </a:xfrm>
        </p:spPr>
        <p:txBody>
          <a:bodyPr>
            <a:normAutofit/>
          </a:bodyPr>
          <a:lstStyle/>
          <a:p>
            <a:pPr marL="0" marR="0" lvl="0" indent="0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20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2000" b="1" i="0" u="none" strike="noStrike" kern="0" cap="none" spc="0" normalizeH="0" baseline="0" noProof="0" dirty="0">
              <a:ln>
                <a:noFill/>
              </a:ln>
              <a:solidFill>
                <a:srgbClr val="B92D14"/>
              </a:solidFill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2000" b="1" i="0" u="none" strike="noStrike" kern="0" cap="none" spc="0" normalizeH="0" baseline="0" noProof="0" dirty="0">
              <a:ln>
                <a:noFill/>
              </a:ln>
              <a:solidFill>
                <a:srgbClr val="B92D14"/>
              </a:solidFill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ell MT" panose="02020503060305020303" pitchFamily="18" charset="0"/>
              </a:rPr>
              <a:t>1. Pozycja wyjściowa :</a:t>
            </a:r>
          </a:p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</a:rPr>
              <a:t>Stań w pozycji wyprostowanej o nogach złączonych.</a:t>
            </a:r>
          </a:p>
          <a:p>
            <a:pPr marL="0" marR="0" lvl="0" indent="0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ell MT" panose="02020503060305020303" pitchFamily="18" charset="0"/>
              </a:rPr>
              <a:t>2. Ruch :</a:t>
            </a:r>
            <a:endParaRPr kumimoji="0" lang="pl-PL" altLang="pl-PL" sz="18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</a:rPr>
              <a:t>Wykonaj maksymalny skłon w przód, starając się nie uginać nóg w stawach kolanowych.</a:t>
            </a:r>
          </a:p>
          <a:p>
            <a:pPr marL="0" marR="0" lvl="0" indent="0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ell MT" panose="02020503060305020303" pitchFamily="18" charset="0"/>
              </a:rPr>
              <a:t>3. Ilość 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</a:rPr>
              <a:t>Zatrzymaj tę pozycję 10 - 20 sekund. </a:t>
            </a:r>
            <a:endParaRPr kumimoji="0" lang="pl-PL" altLang="pl-PL" sz="1800" b="1" i="0" u="none" strike="noStrike" kern="0" cap="none" spc="0" normalizeH="0" baseline="0" noProof="0" dirty="0">
              <a:ln>
                <a:noFill/>
              </a:ln>
              <a:solidFill>
                <a:srgbClr val="B92D14"/>
              </a:solidFill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l-PL" altLang="pl-PL" sz="1800" b="1" kern="0" dirty="0">
                <a:solidFill>
                  <a:srgbClr val="000000"/>
                </a:solidFill>
                <a:latin typeface="Bell MT" panose="02020503060305020303" pitchFamily="18" charset="0"/>
              </a:rPr>
              <a:t>Powtórz</a:t>
            </a:r>
            <a:r>
              <a:rPr kumimoji="0" lang="pl-PL" alt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</a:rPr>
              <a:t> ćwiczenie 3 razy. </a:t>
            </a:r>
            <a:endParaRPr kumimoji="0" lang="pl-PL" altLang="pl-PL" sz="1800" b="1" i="0" u="none" strike="noStrike" kern="0" cap="none" spc="0" normalizeH="0" baseline="0" noProof="0" dirty="0">
              <a:ln>
                <a:noFill/>
              </a:ln>
              <a:solidFill>
                <a:srgbClr val="B92D14"/>
              </a:solidFill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16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pic>
        <p:nvPicPr>
          <p:cNvPr id="4" name="Symbol zastępczy zawartości 3">
            <a:extLst>
              <a:ext uri="{FF2B5EF4-FFF2-40B4-BE49-F238E27FC236}">
                <a16:creationId xmlns:a16="http://schemas.microsoft.com/office/drawing/2014/main" id="{85921EC9-7EA8-40D5-95E6-9453556190F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l="11144" t="11493" r="4159" b="1486"/>
          <a:stretch/>
        </p:blipFill>
        <p:spPr>
          <a:xfrm>
            <a:off x="5940152" y="2348880"/>
            <a:ext cx="2016224" cy="2812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97309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9677FAAD-B6F3-4408-8B98-615D681E3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04" y="472640"/>
            <a:ext cx="8928992" cy="720080"/>
          </a:xfrm>
        </p:spPr>
        <p:txBody>
          <a:bodyPr anchor="b">
            <a:normAutofit/>
          </a:bodyPr>
          <a:lstStyle/>
          <a:p>
            <a:pPr algn="ctr"/>
            <a:r>
              <a:rPr lang="pl-PL" sz="4000" b="1" dirty="0">
                <a:latin typeface="Bell MT" panose="02020503060305020303" pitchFamily="18" charset="0"/>
              </a:rPr>
              <a:t>6. ĆWICZENIE</a:t>
            </a:r>
            <a:endParaRPr lang="en-US" sz="4000" b="1" dirty="0">
              <a:latin typeface="Bell MT" panose="02020503060305020303" pitchFamily="18" charset="0"/>
            </a:endParaRP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9063BCBD-57CA-4731-9E36-3EBAA5032D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51520" y="1340768"/>
            <a:ext cx="5184576" cy="5014157"/>
          </a:xfrm>
        </p:spPr>
        <p:txBody>
          <a:bodyPr>
            <a:normAutofit/>
          </a:bodyPr>
          <a:lstStyle/>
          <a:p>
            <a:pPr marL="0" marR="0" lvl="0" indent="0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20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20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20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ell MT" panose="02020503060305020303" pitchFamily="18" charset="0"/>
              </a:rPr>
              <a:t>1. Pozycja wyjściowa :</a:t>
            </a:r>
          </a:p>
          <a:p>
            <a:pPr marL="0" marR="0" lvl="0" indent="0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l-PL" altLang="pl-PL" sz="1800" b="1" kern="0" dirty="0">
                <a:solidFill>
                  <a:srgbClr val="000000"/>
                </a:solidFill>
                <a:latin typeface="Bell MT" panose="02020503060305020303" pitchFamily="18" charset="0"/>
              </a:rPr>
              <a:t>Wykonaj klęk jednonóż i oprzyj dłonie na kolanie nogi wykrocznej.</a:t>
            </a:r>
            <a:r>
              <a:rPr kumimoji="0" lang="pl-PL" alt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</a:rPr>
              <a:t> Tułów trzymaj wyprostowany.</a:t>
            </a:r>
          </a:p>
          <a:p>
            <a:pPr marL="0" marR="0" lvl="0" indent="0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ell MT" panose="02020503060305020303" pitchFamily="18" charset="0"/>
              </a:rPr>
              <a:t>2. Ruch :</a:t>
            </a:r>
            <a:endParaRPr kumimoji="0" lang="pl-PL" altLang="pl-PL" sz="18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l-PL" altLang="pl-PL" sz="1800" b="1" kern="0" dirty="0">
                <a:solidFill>
                  <a:srgbClr val="000000"/>
                </a:solidFill>
                <a:latin typeface="Bell MT" panose="02020503060305020303" pitchFamily="18" charset="0"/>
              </a:rPr>
              <a:t>Opuść biodra jak najniżej w kierunku </a:t>
            </a:r>
            <a:r>
              <a:rPr kumimoji="0" lang="pl-PL" alt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</a:rPr>
              <a:t>podłoża</a:t>
            </a:r>
            <a:r>
              <a:rPr lang="pl-PL" altLang="pl-PL" sz="1800" b="1" kern="0" dirty="0">
                <a:solidFill>
                  <a:srgbClr val="000000"/>
                </a:solidFill>
                <a:latin typeface="Bell MT" panose="02020503060305020303" pitchFamily="18" charset="0"/>
              </a:rPr>
              <a:t>. Podczas maksymalnego rozciągnięcia kolano nogi wykrocznej nie może wyjść poza linię palców stopy.</a:t>
            </a:r>
            <a:endParaRPr kumimoji="0" lang="pl-PL" altLang="pl-PL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ell MT" panose="02020503060305020303" pitchFamily="18" charset="0"/>
              </a:rPr>
              <a:t>3. Ilość 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</a:rPr>
              <a:t>Zatrzymaj tę pozycję 10 - 20 sekund. </a:t>
            </a:r>
            <a:endParaRPr kumimoji="0" lang="pl-PL" altLang="pl-PL" sz="1800" b="1" i="0" u="none" strike="noStrike" kern="0" cap="none" spc="0" normalizeH="0" baseline="0" noProof="0" dirty="0">
              <a:ln>
                <a:noFill/>
              </a:ln>
              <a:solidFill>
                <a:srgbClr val="B92D14"/>
              </a:solidFill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Zmień nogę i powtórz ćwiczenie 3 razy.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</a:rPr>
              <a:t> </a:t>
            </a:r>
            <a:endParaRPr kumimoji="0" lang="pl-PL" altLang="pl-PL" sz="1800" b="1" i="0" u="none" strike="noStrike" kern="0" cap="none" spc="0" normalizeH="0" baseline="0" noProof="0" dirty="0">
              <a:ln>
                <a:noFill/>
              </a:ln>
              <a:solidFill>
                <a:srgbClr val="B92D14"/>
              </a:solidFill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16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pic>
        <p:nvPicPr>
          <p:cNvPr id="16" name="Symbol zastępczy zawartości 15">
            <a:extLst>
              <a:ext uri="{FF2B5EF4-FFF2-40B4-BE49-F238E27FC236}">
                <a16:creationId xmlns:a16="http://schemas.microsoft.com/office/drawing/2014/main" id="{C99E4090-A9EE-4624-B43B-29C831476FD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521866" y="2564904"/>
            <a:ext cx="3372871" cy="2831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38543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9677FAAD-B6F3-4408-8B98-615D681E3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04" y="472640"/>
            <a:ext cx="8928992" cy="720080"/>
          </a:xfrm>
        </p:spPr>
        <p:txBody>
          <a:bodyPr anchor="b">
            <a:normAutofit/>
          </a:bodyPr>
          <a:lstStyle/>
          <a:p>
            <a:pPr algn="ctr"/>
            <a:r>
              <a:rPr lang="pl-PL" sz="4000" b="1" dirty="0">
                <a:latin typeface="Bell MT" panose="02020503060305020303" pitchFamily="18" charset="0"/>
              </a:rPr>
              <a:t>7. ĆWICZENIE</a:t>
            </a:r>
            <a:endParaRPr lang="en-US" sz="4000" b="1" dirty="0">
              <a:latin typeface="Bell MT" panose="02020503060305020303" pitchFamily="18" charset="0"/>
            </a:endParaRP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9063BCBD-57CA-4731-9E36-3EBAA5032D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51519" y="1340768"/>
            <a:ext cx="5256585" cy="5014157"/>
          </a:xfrm>
        </p:spPr>
        <p:txBody>
          <a:bodyPr>
            <a:normAutofit/>
          </a:bodyPr>
          <a:lstStyle/>
          <a:p>
            <a:pPr marL="0" marR="0" lvl="0" indent="0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20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2000" b="1" i="0" u="none" strike="noStrike" kern="0" cap="none" spc="0" normalizeH="0" baseline="0" noProof="0" dirty="0">
              <a:ln>
                <a:noFill/>
              </a:ln>
              <a:solidFill>
                <a:srgbClr val="B92D14"/>
              </a:solidFill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2000" b="1" i="0" u="none" strike="noStrike" kern="0" cap="none" spc="0" normalizeH="0" baseline="0" noProof="0" dirty="0">
              <a:ln>
                <a:noFill/>
              </a:ln>
              <a:solidFill>
                <a:srgbClr val="B92D14"/>
              </a:solidFill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ell MT" panose="02020503060305020303" pitchFamily="18" charset="0"/>
              </a:rPr>
              <a:t>1. Pozycja wyjściowa :</a:t>
            </a:r>
          </a:p>
          <a:p>
            <a:pPr marL="0" marR="0" lvl="0" indent="0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Wykonaj klęk jednonóż</a:t>
            </a:r>
            <a:r>
              <a:rPr kumimoji="0" lang="pl-PL" alt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</a:rPr>
              <a:t> i</a:t>
            </a:r>
            <a:r>
              <a:rPr lang="pl-PL" altLang="pl-PL" sz="1800" b="1" kern="0" dirty="0">
                <a:solidFill>
                  <a:srgbClr val="000000"/>
                </a:solidFill>
                <a:latin typeface="Bell MT" panose="02020503060305020303" pitchFamily="18" charset="0"/>
              </a:rPr>
              <a:t> </a:t>
            </a:r>
            <a:r>
              <a:rPr lang="pl-PL" altLang="pl-PL" sz="1800" b="1" kern="0" dirty="0">
                <a:solidFill>
                  <a:srgbClr val="000000"/>
                </a:solidFill>
                <a:latin typeface="Bell MT" panose="02020503060305020303" pitchFamily="18" charset="0"/>
                <a:ea typeface="+mn-ea"/>
                <a:cs typeface="+mn-cs"/>
              </a:rPr>
              <a:t>ugnij nogę zakroczną, chwytając</a:t>
            </a:r>
            <a:r>
              <a:rPr lang="pl-PL" altLang="pl-PL" sz="1800" b="1" kern="0" dirty="0">
                <a:solidFill>
                  <a:srgbClr val="000000"/>
                </a:solidFill>
                <a:latin typeface="Bell MT" panose="02020503060305020303" pitchFamily="18" charset="0"/>
              </a:rPr>
              <a:t> dłonią za stopę.</a:t>
            </a:r>
            <a:endParaRPr kumimoji="0" lang="pl-PL" altLang="pl-PL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ell MT" panose="02020503060305020303" pitchFamily="18" charset="0"/>
              </a:rPr>
              <a:t>2. Ruch :</a:t>
            </a:r>
            <a:endParaRPr kumimoji="0" lang="pl-PL" altLang="pl-PL" sz="18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l-PL" altLang="pl-PL" sz="1800" b="1" kern="0" dirty="0">
                <a:solidFill>
                  <a:srgbClr val="000000"/>
                </a:solidFill>
                <a:latin typeface="Bell MT" panose="02020503060305020303" pitchFamily="18" charset="0"/>
              </a:rPr>
              <a:t>Delikatnie przyciągnij piętę w stronę pośladka</a:t>
            </a:r>
            <a:r>
              <a:rPr kumimoji="0" lang="pl-PL" alt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</a:rPr>
              <a:t>. Utrzymuj tułów wyprostowany.</a:t>
            </a:r>
          </a:p>
          <a:p>
            <a:pPr marL="0" marR="0" lvl="0" indent="0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ell MT" panose="02020503060305020303" pitchFamily="18" charset="0"/>
              </a:rPr>
              <a:t>3. Ilość 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</a:rPr>
              <a:t>Zatrzymaj tę pozycję 10 - 20 sekund. </a:t>
            </a:r>
            <a:endParaRPr kumimoji="0" lang="pl-PL" altLang="pl-PL" sz="1800" b="1" i="0" u="none" strike="noStrike" kern="0" cap="none" spc="0" normalizeH="0" baseline="0" noProof="0" dirty="0">
              <a:ln>
                <a:noFill/>
              </a:ln>
              <a:solidFill>
                <a:srgbClr val="B92D14"/>
              </a:solidFill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Zmień nogę i powtórz ćwiczenie 3 razy.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</a:rPr>
              <a:t> </a:t>
            </a:r>
            <a:endParaRPr kumimoji="0" lang="pl-PL" altLang="pl-PL" sz="1800" b="1" i="0" u="none" strike="noStrike" kern="0" cap="none" spc="0" normalizeH="0" baseline="0" noProof="0" dirty="0">
              <a:ln>
                <a:noFill/>
              </a:ln>
              <a:solidFill>
                <a:srgbClr val="B92D14"/>
              </a:solidFill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16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pic>
        <p:nvPicPr>
          <p:cNvPr id="20" name="Symbol zastępczy zawartości 19">
            <a:extLst>
              <a:ext uri="{FF2B5EF4-FFF2-40B4-BE49-F238E27FC236}">
                <a16:creationId xmlns:a16="http://schemas.microsoft.com/office/drawing/2014/main" id="{3DDF218C-5609-459B-AEDE-1CFB9346306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604402" y="2276872"/>
            <a:ext cx="2944297" cy="3229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11017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9677FAAD-B6F3-4408-8B98-615D681E3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04" y="472640"/>
            <a:ext cx="8928992" cy="720080"/>
          </a:xfrm>
        </p:spPr>
        <p:txBody>
          <a:bodyPr anchor="b">
            <a:normAutofit/>
          </a:bodyPr>
          <a:lstStyle/>
          <a:p>
            <a:pPr algn="ctr"/>
            <a:r>
              <a:rPr lang="pl-PL" sz="4000" b="1" dirty="0">
                <a:latin typeface="Bell MT" panose="02020503060305020303" pitchFamily="18" charset="0"/>
              </a:rPr>
              <a:t>8. ĆWICZENIE</a:t>
            </a:r>
            <a:endParaRPr lang="en-US" sz="4000" b="1" dirty="0">
              <a:latin typeface="Bell MT" panose="02020503060305020303" pitchFamily="18" charset="0"/>
            </a:endParaRP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9063BCBD-57CA-4731-9E36-3EBAA5032D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51520" y="1340768"/>
            <a:ext cx="4824536" cy="5014157"/>
          </a:xfrm>
        </p:spPr>
        <p:txBody>
          <a:bodyPr>
            <a:normAutofit/>
          </a:bodyPr>
          <a:lstStyle/>
          <a:p>
            <a:pPr marL="0" marR="0" lvl="0" indent="0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20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2000" b="1" i="0" u="none" strike="noStrike" kern="0" cap="none" spc="0" normalizeH="0" baseline="0" noProof="0" dirty="0">
              <a:ln>
                <a:noFill/>
              </a:ln>
              <a:solidFill>
                <a:srgbClr val="B92D14"/>
              </a:solidFill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2000" b="1" i="0" u="none" strike="noStrike" kern="0" cap="none" spc="0" normalizeH="0" baseline="0" noProof="0" dirty="0">
              <a:ln>
                <a:noFill/>
              </a:ln>
              <a:solidFill>
                <a:srgbClr val="B92D14"/>
              </a:solidFill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ell MT" panose="02020503060305020303" pitchFamily="18" charset="0"/>
              </a:rPr>
              <a:t>1. Pozycja wyjściowa :</a:t>
            </a:r>
          </a:p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Siądź w rozkroku, ugnij nogi w stawach kolanowych i przyciągnij pięty do pośladków. </a:t>
            </a:r>
          </a:p>
          <a:p>
            <a:pPr marL="0" marR="0" lvl="0" indent="0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ell MT" panose="02020503060305020303" pitchFamily="18" charset="0"/>
              </a:rPr>
              <a:t>2. Ruch :</a:t>
            </a:r>
            <a:endParaRPr kumimoji="0" lang="pl-PL" altLang="pl-PL" sz="18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Naciśnij przedramionami na kolana, kierując je w stronę podłoża.</a:t>
            </a:r>
            <a:endParaRPr kumimoji="0" lang="pl-PL" altLang="pl-PL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ell MT" panose="02020503060305020303" pitchFamily="18" charset="0"/>
              </a:rPr>
              <a:t>3. Ilość 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</a:rPr>
              <a:t>Zatrzymaj tę pozycję 10 - 20 sekund. </a:t>
            </a:r>
            <a:endParaRPr kumimoji="0" lang="pl-PL" altLang="pl-PL" sz="1800" b="1" i="0" u="none" strike="noStrike" kern="0" cap="none" spc="0" normalizeH="0" baseline="0" noProof="0" dirty="0">
              <a:ln>
                <a:noFill/>
              </a:ln>
              <a:solidFill>
                <a:srgbClr val="B92D14"/>
              </a:solidFill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Powtórz ćwiczenie 3 razy</a:t>
            </a:r>
            <a:r>
              <a:rPr kumimoji="0" lang="pl-PL" alt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</a:rPr>
              <a:t>. </a:t>
            </a:r>
            <a:endParaRPr kumimoji="0" lang="pl-PL" altLang="pl-PL" sz="1800" b="1" i="0" u="none" strike="noStrike" kern="0" cap="none" spc="0" normalizeH="0" baseline="0" noProof="0" dirty="0">
              <a:ln>
                <a:noFill/>
              </a:ln>
              <a:solidFill>
                <a:srgbClr val="B92D14"/>
              </a:solidFill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16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pic>
        <p:nvPicPr>
          <p:cNvPr id="11" name="Symbol zastępczy zawartości 10" descr="Obraz zawierający szkicowanie&#10;&#10;Opis wygenerowany automatycznie">
            <a:extLst>
              <a:ext uri="{FF2B5EF4-FFF2-40B4-BE49-F238E27FC236}">
                <a16:creationId xmlns:a16="http://schemas.microsoft.com/office/drawing/2014/main" id="{5F0349CB-DE00-4798-A72B-5954D92DEC8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2196584"/>
            <a:ext cx="2975387" cy="3302524"/>
          </a:xfrm>
        </p:spPr>
      </p:pic>
    </p:spTree>
    <p:extLst>
      <p:ext uri="{BB962C8B-B14F-4D97-AF65-F5344CB8AC3E}">
        <p14:creationId xmlns:p14="http://schemas.microsoft.com/office/powerpoint/2010/main" val="7649489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9677FAAD-B6F3-4408-8B98-615D681E3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04" y="472640"/>
            <a:ext cx="8928992" cy="720080"/>
          </a:xfrm>
        </p:spPr>
        <p:txBody>
          <a:bodyPr anchor="b">
            <a:normAutofit/>
          </a:bodyPr>
          <a:lstStyle/>
          <a:p>
            <a:pPr algn="ctr"/>
            <a:r>
              <a:rPr lang="pl-PL" sz="4000" b="1" dirty="0">
                <a:latin typeface="Bell MT" panose="02020503060305020303" pitchFamily="18" charset="0"/>
              </a:rPr>
              <a:t>9. ĆWICZENIE</a:t>
            </a:r>
            <a:endParaRPr lang="en-US" sz="4000" b="1" dirty="0">
              <a:latin typeface="Bell MT" panose="02020503060305020303" pitchFamily="18" charset="0"/>
            </a:endParaRP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9063BCBD-57CA-4731-9E36-3EBAA5032D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51520" y="1340768"/>
            <a:ext cx="5256584" cy="5014157"/>
          </a:xfrm>
        </p:spPr>
        <p:txBody>
          <a:bodyPr>
            <a:normAutofit/>
          </a:bodyPr>
          <a:lstStyle/>
          <a:p>
            <a:pPr marL="0" marR="0" lvl="0" indent="0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20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2000" b="1" i="0" u="none" strike="noStrike" kern="0" cap="none" spc="0" normalizeH="0" baseline="0" noProof="0" dirty="0">
              <a:ln>
                <a:noFill/>
              </a:ln>
              <a:solidFill>
                <a:srgbClr val="B92D14"/>
              </a:solidFill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2000" b="1" i="0" u="none" strike="noStrike" kern="0" cap="none" spc="0" normalizeH="0" baseline="0" noProof="0" dirty="0">
              <a:ln>
                <a:noFill/>
              </a:ln>
              <a:solidFill>
                <a:srgbClr val="B92D14"/>
              </a:solidFill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ell MT" panose="02020503060305020303" pitchFamily="18" charset="0"/>
              </a:rPr>
              <a:t>1. Pozycja wyjściowa :</a:t>
            </a:r>
          </a:p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Usiądź w rozkroku, ugnij jedną nogę i przyciągnij piętę w stronę pośladków.</a:t>
            </a:r>
          </a:p>
          <a:p>
            <a:pPr marL="0" marR="0" lvl="0" indent="0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ell MT" panose="02020503060305020303" pitchFamily="18" charset="0"/>
              </a:rPr>
              <a:t>2. Ruch :</a:t>
            </a:r>
            <a:endParaRPr kumimoji="0" lang="pl-PL" altLang="pl-PL" sz="18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Wykonaj skłon w przód do nogi wyprostowanej.</a:t>
            </a:r>
          </a:p>
          <a:p>
            <a:pPr marL="0" marR="0" lvl="0" indent="0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ell MT" panose="02020503060305020303" pitchFamily="18" charset="0"/>
              </a:rPr>
              <a:t>3. Ilość 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</a:rPr>
              <a:t>Zatrzymaj tę pozycję 10 - 20 sekund.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Zmień nogę i powtórz ćwiczenie 3 razy.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</a:rPr>
              <a:t> </a:t>
            </a:r>
            <a:endParaRPr kumimoji="0" lang="pl-PL" altLang="pl-PL" sz="1800" b="1" i="0" u="none" strike="noStrike" kern="0" cap="none" spc="0" normalizeH="0" baseline="0" noProof="0" dirty="0">
              <a:ln>
                <a:noFill/>
              </a:ln>
              <a:solidFill>
                <a:srgbClr val="B92D14"/>
              </a:solidFill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16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80541944-9C8F-4276-AB4D-000DE4D03A6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17" t="19136" r="3013" b="9789"/>
          <a:stretch/>
        </p:blipFill>
        <p:spPr>
          <a:xfrm>
            <a:off x="5508104" y="2852936"/>
            <a:ext cx="3376796" cy="1944216"/>
          </a:xfrm>
        </p:spPr>
      </p:pic>
    </p:spTree>
    <p:extLst>
      <p:ext uri="{BB962C8B-B14F-4D97-AF65-F5344CB8AC3E}">
        <p14:creationId xmlns:p14="http://schemas.microsoft.com/office/powerpoint/2010/main" val="5551825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9677FAAD-B6F3-4408-8B98-615D681E3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04" y="472640"/>
            <a:ext cx="8928992" cy="720080"/>
          </a:xfrm>
        </p:spPr>
        <p:txBody>
          <a:bodyPr anchor="b">
            <a:normAutofit/>
          </a:bodyPr>
          <a:lstStyle/>
          <a:p>
            <a:pPr algn="ctr"/>
            <a:r>
              <a:rPr lang="pl-PL" sz="4000" b="1" dirty="0">
                <a:latin typeface="Bell MT" panose="02020503060305020303" pitchFamily="18" charset="0"/>
              </a:rPr>
              <a:t>10. ĆWICZENIE</a:t>
            </a:r>
            <a:endParaRPr lang="en-US" sz="4000" b="1" dirty="0">
              <a:latin typeface="Bell MT" panose="02020503060305020303" pitchFamily="18" charset="0"/>
            </a:endParaRP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9063BCBD-57CA-4731-9E36-3EBAA5032D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51520" y="1340768"/>
            <a:ext cx="4608512" cy="5014157"/>
          </a:xfrm>
        </p:spPr>
        <p:txBody>
          <a:bodyPr>
            <a:normAutofit/>
          </a:bodyPr>
          <a:lstStyle/>
          <a:p>
            <a:pPr marL="0" marR="0" lvl="0" indent="0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20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2000" b="1" i="0" u="none" strike="noStrike" kern="0" cap="none" spc="0" normalizeH="0" baseline="0" noProof="0" dirty="0">
              <a:ln>
                <a:noFill/>
              </a:ln>
              <a:solidFill>
                <a:srgbClr val="B92D14"/>
              </a:solidFill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2000" b="1" i="0" u="none" strike="noStrike" kern="0" cap="none" spc="0" normalizeH="0" baseline="0" noProof="0" dirty="0">
              <a:ln>
                <a:noFill/>
              </a:ln>
              <a:solidFill>
                <a:srgbClr val="B92D14"/>
              </a:solidFill>
              <a:effectLst/>
              <a:uLnTx/>
              <a:uFillTx/>
              <a:latin typeface="Bell MT" panose="02020503060305020303" pitchFamily="18" charset="0"/>
            </a:endParaRPr>
          </a:p>
          <a:p>
            <a:pPr marL="342900" marR="0" lvl="0" indent="-342900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pl-PL" alt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ell MT" panose="02020503060305020303" pitchFamily="18" charset="0"/>
              </a:rPr>
              <a:t>Pozycja wyjściowa :</a:t>
            </a:r>
          </a:p>
          <a:p>
            <a:pPr marL="0" marR="0" lvl="0" indent="0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r>
              <a:rPr kumimoji="0" lang="pl-PL" alt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W leżeniu tyłem, ugnij jedną nogę w stawie kolanowym i chwyć dłońmi za przednią część podudzia.</a:t>
            </a:r>
          </a:p>
          <a:p>
            <a:pPr marL="0" marR="0" lvl="0" indent="0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ell MT" panose="02020503060305020303" pitchFamily="18" charset="0"/>
              </a:rPr>
              <a:t>2. Ruch :</a:t>
            </a:r>
            <a:endParaRPr kumimoji="0" lang="pl-PL" altLang="pl-PL" sz="18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Przyciągnij ugiętą nogę do brzucha </a:t>
            </a:r>
          </a:p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i klatki piersiowej.</a:t>
            </a:r>
          </a:p>
          <a:p>
            <a:pPr marL="0" marR="0" lvl="0" indent="0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ell MT" panose="02020503060305020303" pitchFamily="18" charset="0"/>
              </a:rPr>
              <a:t>3. Ilość 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</a:rPr>
              <a:t>Zatrzymaj tę pozycję 10 - 20 sekund. </a:t>
            </a:r>
            <a:endParaRPr kumimoji="0" lang="pl-PL" altLang="pl-PL" sz="1800" b="1" i="0" u="none" strike="noStrike" kern="0" cap="none" spc="0" normalizeH="0" baseline="0" noProof="0" dirty="0">
              <a:ln>
                <a:noFill/>
              </a:ln>
              <a:solidFill>
                <a:srgbClr val="B92D14"/>
              </a:solidFill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Zmień nogę i powtórz ćwiczenie 3 razy.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</a:rPr>
              <a:t> </a:t>
            </a:r>
            <a:endParaRPr kumimoji="0" lang="pl-PL" altLang="pl-PL" sz="1800" b="1" i="0" u="none" strike="noStrike" kern="0" cap="none" spc="0" normalizeH="0" baseline="0" noProof="0" dirty="0">
              <a:ln>
                <a:noFill/>
              </a:ln>
              <a:solidFill>
                <a:srgbClr val="B92D14"/>
              </a:solidFill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16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pic>
        <p:nvPicPr>
          <p:cNvPr id="14" name="Symbol zastępczy zawartości 13">
            <a:extLst>
              <a:ext uri="{FF2B5EF4-FFF2-40B4-BE49-F238E27FC236}">
                <a16:creationId xmlns:a16="http://schemas.microsoft.com/office/drawing/2014/main" id="{FF706957-5D76-4F7F-9CAC-8659B3B006D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3068960"/>
            <a:ext cx="4104456" cy="1491727"/>
          </a:xfrm>
        </p:spPr>
      </p:pic>
    </p:spTree>
    <p:extLst>
      <p:ext uri="{BB962C8B-B14F-4D97-AF65-F5344CB8AC3E}">
        <p14:creationId xmlns:p14="http://schemas.microsoft.com/office/powerpoint/2010/main" val="3963345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9677FAAD-B6F3-4408-8B98-615D681E3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04" y="472640"/>
            <a:ext cx="8928992" cy="720080"/>
          </a:xfrm>
        </p:spPr>
        <p:txBody>
          <a:bodyPr anchor="b">
            <a:normAutofit/>
          </a:bodyPr>
          <a:lstStyle/>
          <a:p>
            <a:pPr algn="ctr"/>
            <a:r>
              <a:rPr lang="pl-PL" sz="4000" b="1" dirty="0">
                <a:latin typeface="Bell MT" panose="02020503060305020303" pitchFamily="18" charset="0"/>
              </a:rPr>
              <a:t>11. ĆWICZENIE</a:t>
            </a:r>
            <a:endParaRPr lang="en-US" sz="4000" b="1" dirty="0">
              <a:latin typeface="Bell MT" panose="02020503060305020303" pitchFamily="18" charset="0"/>
            </a:endParaRP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9063BCBD-57CA-4731-9E36-3EBAA5032D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51520" y="1340768"/>
            <a:ext cx="4464496" cy="5014157"/>
          </a:xfrm>
        </p:spPr>
        <p:txBody>
          <a:bodyPr>
            <a:normAutofit/>
          </a:bodyPr>
          <a:lstStyle/>
          <a:p>
            <a:pPr marL="0" marR="0" lvl="0" indent="0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20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2000" b="1" i="0" u="none" strike="noStrike" kern="0" cap="none" spc="0" normalizeH="0" baseline="0" noProof="0" dirty="0">
              <a:ln>
                <a:noFill/>
              </a:ln>
              <a:solidFill>
                <a:srgbClr val="B92D14"/>
              </a:solidFill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2000" b="1" i="0" u="none" strike="noStrike" kern="0" cap="none" spc="0" normalizeH="0" baseline="0" noProof="0" dirty="0">
              <a:ln>
                <a:noFill/>
              </a:ln>
              <a:solidFill>
                <a:srgbClr val="B92D14"/>
              </a:solidFill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ell MT" panose="02020503060305020303" pitchFamily="18" charset="0"/>
              </a:rPr>
              <a:t>1. Pozycja wyjściowa :</a:t>
            </a:r>
          </a:p>
          <a:p>
            <a:pPr marL="0" marR="0" lvl="0" indent="0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l-PL" altLang="pl-PL" sz="1800" b="1" kern="0" dirty="0">
                <a:solidFill>
                  <a:srgbClr val="000000"/>
                </a:solidFill>
                <a:latin typeface="Bell MT" panose="02020503060305020303" pitchFamily="18" charset="0"/>
              </a:rPr>
              <a:t>W leżeniu tyłem unieś jedną nogę i ugnij w stawie kolanowym. Zaczep o stopę skakankę, sznurek lub pasek.</a:t>
            </a:r>
            <a:endParaRPr kumimoji="0" lang="pl-PL" altLang="pl-PL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ell MT" panose="02020503060305020303" pitchFamily="18" charset="0"/>
              </a:rPr>
              <a:t>2. Ruch :</a:t>
            </a:r>
            <a:endParaRPr kumimoji="0" lang="pl-PL" altLang="pl-PL" sz="18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l-PL" altLang="pl-PL" sz="1800" b="1" kern="0" dirty="0">
                <a:solidFill>
                  <a:srgbClr val="000000"/>
                </a:solidFill>
                <a:latin typeface="Bell MT" panose="02020503060305020303" pitchFamily="18" charset="0"/>
              </a:rPr>
              <a:t>Wyprostuj nogę i delikatnie przyciągnij ją w kierunku brzucha i klatki piersiowej.</a:t>
            </a:r>
            <a:endParaRPr kumimoji="0" lang="pl-PL" altLang="pl-PL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ell MT" panose="02020503060305020303" pitchFamily="18" charset="0"/>
              </a:rPr>
              <a:t>3. Ilość :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</a:rPr>
              <a:t>Zatrzymaj tę pozycję 10 - 20 sekund. </a:t>
            </a:r>
            <a:endParaRPr kumimoji="0" lang="pl-PL" altLang="pl-PL" sz="1800" b="1" i="0" u="none" strike="noStrike" kern="0" cap="none" spc="0" normalizeH="0" baseline="0" noProof="0" dirty="0">
              <a:ln>
                <a:noFill/>
              </a:ln>
              <a:solidFill>
                <a:srgbClr val="B92D14"/>
              </a:solidFill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Zmień nogę i powtórz ćwiczenie 3 razy.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</a:rPr>
              <a:t> </a:t>
            </a:r>
            <a:endParaRPr kumimoji="0" lang="pl-PL" altLang="pl-PL" sz="1800" b="1" i="0" u="none" strike="noStrike" kern="0" cap="none" spc="0" normalizeH="0" baseline="0" noProof="0" dirty="0">
              <a:ln>
                <a:noFill/>
              </a:ln>
              <a:solidFill>
                <a:srgbClr val="B92D14"/>
              </a:solidFill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16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pic>
        <p:nvPicPr>
          <p:cNvPr id="7" name="Symbol zastępczy zawartości 6" descr="Obraz zawierający tekst, książka&#10;&#10;Opis wygenerowany automatycznie">
            <a:extLst>
              <a:ext uri="{FF2B5EF4-FFF2-40B4-BE49-F238E27FC236}">
                <a16:creationId xmlns:a16="http://schemas.microsoft.com/office/drawing/2014/main" id="{E9833C41-73F7-413C-9B7A-5F3AEC4D7AB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1993522"/>
            <a:ext cx="3560919" cy="3792433"/>
          </a:xfrm>
        </p:spPr>
      </p:pic>
    </p:spTree>
    <p:extLst>
      <p:ext uri="{BB962C8B-B14F-4D97-AF65-F5344CB8AC3E}">
        <p14:creationId xmlns:p14="http://schemas.microsoft.com/office/powerpoint/2010/main" val="31453835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9677FAAD-B6F3-4408-8B98-615D681E3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04" y="472640"/>
            <a:ext cx="8928992" cy="720080"/>
          </a:xfrm>
        </p:spPr>
        <p:txBody>
          <a:bodyPr anchor="b">
            <a:normAutofit/>
          </a:bodyPr>
          <a:lstStyle/>
          <a:p>
            <a:pPr algn="ctr"/>
            <a:r>
              <a:rPr lang="pl-PL" sz="4000" b="1" dirty="0">
                <a:latin typeface="Bell MT" panose="02020503060305020303" pitchFamily="18" charset="0"/>
              </a:rPr>
              <a:t>12. ĆWICZENIE</a:t>
            </a:r>
            <a:endParaRPr lang="en-US" sz="4000" b="1" dirty="0">
              <a:latin typeface="Bell MT" panose="02020503060305020303" pitchFamily="18" charset="0"/>
            </a:endParaRP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9063BCBD-57CA-4731-9E36-3EBAA5032D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51520" y="1340768"/>
            <a:ext cx="4608512" cy="5014157"/>
          </a:xfrm>
        </p:spPr>
        <p:txBody>
          <a:bodyPr>
            <a:normAutofit/>
          </a:bodyPr>
          <a:lstStyle/>
          <a:p>
            <a:pPr marL="0" marR="0" lvl="0" indent="0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20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2000" b="1" i="0" u="none" strike="noStrike" kern="0" cap="none" spc="0" normalizeH="0" baseline="0" noProof="0" dirty="0">
              <a:ln>
                <a:noFill/>
              </a:ln>
              <a:solidFill>
                <a:srgbClr val="B92D14"/>
              </a:solidFill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2000" b="1" i="0" u="none" strike="noStrike" kern="0" cap="none" spc="0" normalizeH="0" baseline="0" noProof="0" dirty="0">
              <a:ln>
                <a:noFill/>
              </a:ln>
              <a:solidFill>
                <a:srgbClr val="B92D14"/>
              </a:solidFill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ell MT" panose="02020503060305020303" pitchFamily="18" charset="0"/>
              </a:rPr>
              <a:t>1. Pozycja wyjściowa :</a:t>
            </a:r>
          </a:p>
          <a:p>
            <a:pPr marL="0" marR="0" lvl="0" indent="0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l-PL" altLang="pl-PL" sz="1800" b="1" kern="0" dirty="0">
                <a:solidFill>
                  <a:srgbClr val="000000"/>
                </a:solidFill>
                <a:latin typeface="Bell MT" panose="02020503060305020303" pitchFamily="18" charset="0"/>
              </a:rPr>
              <a:t>Leżenie tyłem, nogi ugięte w stawach kolanowych, stopy oparte o podłoże.</a:t>
            </a:r>
            <a:endParaRPr kumimoji="0" lang="pl-PL" altLang="pl-PL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ell MT" panose="02020503060305020303" pitchFamily="18" charset="0"/>
              </a:rPr>
              <a:t>2. Ruch :</a:t>
            </a:r>
            <a:endParaRPr kumimoji="0" lang="pl-PL" altLang="pl-PL" sz="18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l-PL" altLang="pl-PL" sz="1800" b="1" kern="0" dirty="0">
                <a:solidFill>
                  <a:srgbClr val="000000"/>
                </a:solidFill>
                <a:latin typeface="Bell MT" panose="02020503060305020303" pitchFamily="18" charset="0"/>
              </a:rPr>
              <a:t>Oprzyj stopę jednej nogi na kolanie drugiej i unieś je w górę. Chwyć dłońmi za tylną część uda, a następnie przyciągnij nogi </a:t>
            </a:r>
          </a:p>
          <a:p>
            <a:pPr marL="0" marR="0" lvl="0" indent="0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l-PL" altLang="pl-PL" sz="1800" b="1" kern="0" dirty="0">
                <a:solidFill>
                  <a:srgbClr val="000000"/>
                </a:solidFill>
                <a:latin typeface="Bell MT" panose="02020503060305020303" pitchFamily="18" charset="0"/>
              </a:rPr>
              <a:t>w kierunku brzucha i klatki piersiowej.</a:t>
            </a:r>
            <a:endParaRPr kumimoji="0" lang="pl-PL" altLang="pl-PL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ell MT" panose="02020503060305020303" pitchFamily="18" charset="0"/>
              </a:rPr>
              <a:t>3. Ilość 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</a:rPr>
              <a:t>Zatrzymaj tę pozycję 10 - 20 sekund. </a:t>
            </a:r>
            <a:endParaRPr kumimoji="0" lang="pl-PL" altLang="pl-PL" sz="1800" b="1" i="0" u="none" strike="noStrike" kern="0" cap="none" spc="0" normalizeH="0" baseline="0" noProof="0" dirty="0">
              <a:ln>
                <a:noFill/>
              </a:ln>
              <a:solidFill>
                <a:srgbClr val="B92D14"/>
              </a:solidFill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Zmień nogę i powtórz ćwiczenie 3 razy.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</a:rPr>
              <a:t> </a:t>
            </a:r>
            <a:endParaRPr kumimoji="0" lang="pl-PL" altLang="pl-PL" sz="1800" b="1" i="0" u="none" strike="noStrike" kern="0" cap="none" spc="0" normalizeH="0" baseline="0" noProof="0" dirty="0">
              <a:ln>
                <a:noFill/>
              </a:ln>
              <a:solidFill>
                <a:srgbClr val="B92D14"/>
              </a:solidFill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16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pic>
        <p:nvPicPr>
          <p:cNvPr id="7" name="Symbol zastępczy zawartości 6" descr="Obraz zawierający tekst, książka, niebo, łyżwiarstwo&#10;&#10;Opis wygenerowany automatycznie">
            <a:extLst>
              <a:ext uri="{FF2B5EF4-FFF2-40B4-BE49-F238E27FC236}">
                <a16:creationId xmlns:a16="http://schemas.microsoft.com/office/drawing/2014/main" id="{B6668072-2C9F-4191-AE84-711B70B6BCC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2040646"/>
            <a:ext cx="3672408" cy="3692222"/>
          </a:xfrm>
        </p:spPr>
      </p:pic>
    </p:spTree>
    <p:extLst>
      <p:ext uri="{BB962C8B-B14F-4D97-AF65-F5344CB8AC3E}">
        <p14:creationId xmlns:p14="http://schemas.microsoft.com/office/powerpoint/2010/main" val="29911815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9677FAAD-B6F3-4408-8B98-615D681E3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04" y="472640"/>
            <a:ext cx="8928992" cy="720080"/>
          </a:xfrm>
        </p:spPr>
        <p:txBody>
          <a:bodyPr anchor="b">
            <a:normAutofit/>
          </a:bodyPr>
          <a:lstStyle/>
          <a:p>
            <a:pPr algn="ctr"/>
            <a:r>
              <a:rPr lang="pl-PL" sz="4000" b="1" dirty="0">
                <a:latin typeface="Bell MT" panose="02020503060305020303" pitchFamily="18" charset="0"/>
              </a:rPr>
              <a:t>13. ĆWICZENIE</a:t>
            </a:r>
            <a:endParaRPr lang="en-US" sz="4000" b="1" dirty="0">
              <a:latin typeface="Bell MT" panose="02020503060305020303" pitchFamily="18" charset="0"/>
            </a:endParaRP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9063BCBD-57CA-4731-9E36-3EBAA5032D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51520" y="1340768"/>
            <a:ext cx="4176464" cy="5014157"/>
          </a:xfrm>
        </p:spPr>
        <p:txBody>
          <a:bodyPr>
            <a:normAutofit/>
          </a:bodyPr>
          <a:lstStyle/>
          <a:p>
            <a:pPr marL="0" marR="0" lvl="0" indent="0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20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2000" b="1" i="0" u="none" strike="noStrike" kern="0" cap="none" spc="0" normalizeH="0" baseline="0" noProof="0" dirty="0">
              <a:ln>
                <a:noFill/>
              </a:ln>
              <a:solidFill>
                <a:srgbClr val="B92D14"/>
              </a:solidFill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2000" b="1" i="0" u="none" strike="noStrike" kern="0" cap="none" spc="0" normalizeH="0" baseline="0" noProof="0" dirty="0">
              <a:ln>
                <a:noFill/>
              </a:ln>
              <a:solidFill>
                <a:srgbClr val="B92D14"/>
              </a:solidFill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ell MT" panose="02020503060305020303" pitchFamily="18" charset="0"/>
              </a:rPr>
              <a:t>1. Pozycja wyjściowa :</a:t>
            </a:r>
          </a:p>
          <a:p>
            <a:pPr marL="0" marR="0" lvl="0" indent="0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</a:rPr>
              <a:t>Leżenie przodem, głowa oparta brodą lub czołem na podłożu.</a:t>
            </a:r>
          </a:p>
          <a:p>
            <a:pPr marL="0" marR="0" lvl="0" indent="0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ell MT" panose="02020503060305020303" pitchFamily="18" charset="0"/>
              </a:rPr>
              <a:t>2. Ruch :</a:t>
            </a:r>
            <a:endParaRPr kumimoji="0" lang="pl-PL" altLang="pl-PL" sz="18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l-PL" altLang="pl-PL" sz="1800" b="1" kern="0" dirty="0">
                <a:solidFill>
                  <a:srgbClr val="000000"/>
                </a:solidFill>
                <a:latin typeface="Bell MT" panose="02020503060305020303" pitchFamily="18" charset="0"/>
              </a:rPr>
              <a:t>Ugnij jedną nogę w stawie kolanowym. Chwyć dłonią za stopę i przyciągnij delikatnie piętę do pośladka.</a:t>
            </a:r>
            <a:endParaRPr kumimoji="0" lang="pl-PL" altLang="pl-PL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ell MT" panose="02020503060305020303" pitchFamily="18" charset="0"/>
              </a:rPr>
              <a:t>3. Ilość 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</a:rPr>
              <a:t>Zatrzymaj tę pozycję 10 - 20 sekund. </a:t>
            </a:r>
            <a:endParaRPr kumimoji="0" lang="pl-PL" altLang="pl-PL" sz="1800" b="1" i="0" u="none" strike="noStrike" kern="0" cap="none" spc="0" normalizeH="0" baseline="0" noProof="0" dirty="0">
              <a:ln>
                <a:noFill/>
              </a:ln>
              <a:solidFill>
                <a:srgbClr val="B92D14"/>
              </a:solidFill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l-PL" altLang="pl-PL" sz="1800" b="1" kern="0" dirty="0">
                <a:solidFill>
                  <a:srgbClr val="000000"/>
                </a:solidFill>
                <a:latin typeface="Bell MT" panose="02020503060305020303" pitchFamily="18" charset="0"/>
              </a:rPr>
              <a:t>Zmień nogę i powtórz </a:t>
            </a:r>
            <a:r>
              <a:rPr kumimoji="0" lang="pl-PL" alt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ćwiczenie 3 razy. </a:t>
            </a:r>
            <a:endParaRPr kumimoji="0" lang="pl-PL" altLang="pl-PL" sz="1800" b="1" i="0" u="none" strike="noStrike" kern="0" cap="none" spc="0" normalizeH="0" baseline="0" noProof="0" dirty="0">
              <a:ln>
                <a:noFill/>
              </a:ln>
              <a:solidFill>
                <a:srgbClr val="B92D14"/>
              </a:solidFill>
              <a:effectLst/>
              <a:uLnTx/>
              <a:uFillTx/>
              <a:latin typeface="Bell MT" panose="02020503060305020303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</a:rPr>
              <a:t> </a:t>
            </a:r>
            <a:endParaRPr kumimoji="0" lang="pl-PL" altLang="pl-PL" sz="1800" b="1" i="0" u="none" strike="noStrike" kern="0" cap="none" spc="0" normalizeH="0" baseline="0" noProof="0" dirty="0">
              <a:ln>
                <a:noFill/>
              </a:ln>
              <a:solidFill>
                <a:srgbClr val="B92D14"/>
              </a:solidFill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16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pic>
        <p:nvPicPr>
          <p:cNvPr id="16" name="Symbol zastępczy zawartości 15" descr="Obraz zawierający tekst&#10;&#10;Opis wygenerowany automatycznie">
            <a:extLst>
              <a:ext uri="{FF2B5EF4-FFF2-40B4-BE49-F238E27FC236}">
                <a16:creationId xmlns:a16="http://schemas.microsoft.com/office/drawing/2014/main" id="{536677FA-A296-4D70-8305-3F4B2072E93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1" y="3034820"/>
            <a:ext cx="4320480" cy="1186268"/>
          </a:xfrm>
        </p:spPr>
      </p:pic>
    </p:spTree>
    <p:extLst>
      <p:ext uri="{BB962C8B-B14F-4D97-AF65-F5344CB8AC3E}">
        <p14:creationId xmlns:p14="http://schemas.microsoft.com/office/powerpoint/2010/main" val="37986521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9677FAAD-B6F3-4408-8B98-615D681E3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04" y="472640"/>
            <a:ext cx="8928992" cy="720080"/>
          </a:xfrm>
        </p:spPr>
        <p:txBody>
          <a:bodyPr anchor="b">
            <a:normAutofit/>
          </a:bodyPr>
          <a:lstStyle/>
          <a:p>
            <a:pPr algn="ctr"/>
            <a:r>
              <a:rPr lang="pl-PL" sz="4000" b="1" dirty="0">
                <a:latin typeface="Bell MT" panose="02020503060305020303" pitchFamily="18" charset="0"/>
              </a:rPr>
              <a:t>14. ĆWICZENIE</a:t>
            </a:r>
            <a:endParaRPr lang="en-US" sz="4000" b="1" dirty="0">
              <a:latin typeface="Bell MT" panose="02020503060305020303" pitchFamily="18" charset="0"/>
            </a:endParaRP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9063BCBD-57CA-4731-9E36-3EBAA5032D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51520" y="1340768"/>
            <a:ext cx="4320480" cy="5014157"/>
          </a:xfrm>
        </p:spPr>
        <p:txBody>
          <a:bodyPr>
            <a:normAutofit/>
          </a:bodyPr>
          <a:lstStyle/>
          <a:p>
            <a:pPr marL="0" marR="0" lvl="0" indent="0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20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2000" b="1" i="0" u="none" strike="noStrike" kern="0" cap="none" spc="0" normalizeH="0" baseline="0" noProof="0" dirty="0">
              <a:ln>
                <a:noFill/>
              </a:ln>
              <a:solidFill>
                <a:srgbClr val="B92D14"/>
              </a:solidFill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2000" b="1" i="0" u="none" strike="noStrike" kern="0" cap="none" spc="0" normalizeH="0" baseline="0" noProof="0" dirty="0">
              <a:ln>
                <a:noFill/>
              </a:ln>
              <a:solidFill>
                <a:srgbClr val="B92D14"/>
              </a:solidFill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ell MT" panose="02020503060305020303" pitchFamily="18" charset="0"/>
              </a:rPr>
              <a:t>1. Pozycja wyjściowa :</a:t>
            </a:r>
          </a:p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Leżenie przodem, ręce zgięte w stawach </a:t>
            </a:r>
          </a:p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łokciowych. Dłonie oparte o podłoże </a:t>
            </a:r>
          </a:p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na wysokości barków.</a:t>
            </a:r>
          </a:p>
          <a:p>
            <a:pPr marL="0" marR="0" lvl="0" indent="0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ell MT" panose="02020503060305020303" pitchFamily="18" charset="0"/>
              </a:rPr>
              <a:t>2. Ruch :</a:t>
            </a:r>
          </a:p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Wyprostuj ręce i unieś tułów, dociskając </a:t>
            </a:r>
          </a:p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biodra do podłoża. </a:t>
            </a:r>
          </a:p>
          <a:p>
            <a:pPr marL="0" marR="0" lvl="0" indent="0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18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ell MT" panose="02020503060305020303" pitchFamily="18" charset="0"/>
              </a:rPr>
              <a:t>3. Ilość 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</a:rPr>
              <a:t>Zatrzymaj tę pozycję 10 - 20 sekund.</a:t>
            </a:r>
            <a:endParaRPr kumimoji="0" lang="pl-PL" altLang="pl-PL" sz="1800" b="1" i="0" u="none" strike="noStrike" kern="0" cap="none" spc="0" normalizeH="0" baseline="0" noProof="0" dirty="0">
              <a:ln>
                <a:noFill/>
              </a:ln>
              <a:solidFill>
                <a:srgbClr val="B92D14"/>
              </a:solidFill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l-PL" altLang="pl-PL" sz="1800" b="1" kern="0" dirty="0">
                <a:solidFill>
                  <a:srgbClr val="000000"/>
                </a:solidFill>
                <a:latin typeface="Bell MT" panose="02020503060305020303" pitchFamily="18" charset="0"/>
              </a:rPr>
              <a:t>Powtórz</a:t>
            </a:r>
            <a:r>
              <a:rPr kumimoji="0" lang="pl-PL" alt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</a:rPr>
              <a:t> ćwiczenie 3 razy</a:t>
            </a:r>
            <a:r>
              <a:rPr lang="pl-PL" altLang="pl-PL" sz="1800" b="1" kern="0" dirty="0">
                <a:solidFill>
                  <a:srgbClr val="000000"/>
                </a:solidFill>
                <a:latin typeface="Bell MT" panose="02020503060305020303" pitchFamily="18" charset="0"/>
              </a:rPr>
              <a:t>.</a:t>
            </a:r>
            <a:endParaRPr kumimoji="0" lang="pl-PL" altLang="pl-PL" sz="1800" b="1" i="0" u="none" strike="noStrike" kern="0" cap="none" spc="0" normalizeH="0" baseline="0" noProof="0" dirty="0">
              <a:ln>
                <a:noFill/>
              </a:ln>
              <a:solidFill>
                <a:srgbClr val="B92D14"/>
              </a:solidFill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16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pic>
        <p:nvPicPr>
          <p:cNvPr id="11" name="Symbol zastępczy zawartości 10" descr="Obraz zawierający tekst&#10;&#10;Opis wygenerowany automatycznie">
            <a:extLst>
              <a:ext uri="{FF2B5EF4-FFF2-40B4-BE49-F238E27FC236}">
                <a16:creationId xmlns:a16="http://schemas.microsoft.com/office/drawing/2014/main" id="{05617003-4F0C-4B22-B459-E3A3D5037A6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3646" y="2276872"/>
            <a:ext cx="3830969" cy="1152128"/>
          </a:xfrm>
        </p:spPr>
      </p:pic>
      <p:pic>
        <p:nvPicPr>
          <p:cNvPr id="13" name="Obraz 12" descr="Obraz zawierający tekst&#10;&#10;Opis wygenerowany automatycznie">
            <a:extLst>
              <a:ext uri="{FF2B5EF4-FFF2-40B4-BE49-F238E27FC236}">
                <a16:creationId xmlns:a16="http://schemas.microsoft.com/office/drawing/2014/main" id="{995FAC89-CDD8-41A6-B609-4F8D78D9BF4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54"/>
          <a:stretch/>
        </p:blipFill>
        <p:spPr>
          <a:xfrm>
            <a:off x="5004048" y="3612700"/>
            <a:ext cx="3696560" cy="2120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88741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9677FAAD-B6F3-4408-8B98-615D681E3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04" y="472640"/>
            <a:ext cx="8928992" cy="720080"/>
          </a:xfrm>
        </p:spPr>
        <p:txBody>
          <a:bodyPr anchor="b">
            <a:normAutofit/>
          </a:bodyPr>
          <a:lstStyle/>
          <a:p>
            <a:pPr algn="ctr"/>
            <a:r>
              <a:rPr lang="pl-PL" sz="4000" b="1" dirty="0">
                <a:latin typeface="Bell MT" panose="02020503060305020303" pitchFamily="18" charset="0"/>
              </a:rPr>
              <a:t>15. ĆWICZENIE</a:t>
            </a:r>
            <a:endParaRPr lang="en-US" sz="4000" b="1" dirty="0">
              <a:latin typeface="Bell MT" panose="02020503060305020303" pitchFamily="18" charset="0"/>
            </a:endParaRP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9063BCBD-57CA-4731-9E36-3EBAA5032D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51520" y="1340768"/>
            <a:ext cx="4608512" cy="5014157"/>
          </a:xfrm>
        </p:spPr>
        <p:txBody>
          <a:bodyPr>
            <a:normAutofit/>
          </a:bodyPr>
          <a:lstStyle/>
          <a:p>
            <a:pPr marL="0" marR="0" lvl="0" indent="0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20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2000" b="1" i="0" u="none" strike="noStrike" kern="0" cap="none" spc="0" normalizeH="0" baseline="0" noProof="0" dirty="0">
              <a:ln>
                <a:noFill/>
              </a:ln>
              <a:solidFill>
                <a:srgbClr val="B92D14"/>
              </a:solidFill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2000" b="1" i="0" u="none" strike="noStrike" kern="0" cap="none" spc="0" normalizeH="0" baseline="0" noProof="0" dirty="0">
              <a:ln>
                <a:noFill/>
              </a:ln>
              <a:solidFill>
                <a:srgbClr val="B92D14"/>
              </a:solidFill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ell MT" panose="02020503060305020303" pitchFamily="18" charset="0"/>
              </a:rPr>
              <a:t>1. Pozycja wyjściowa :</a:t>
            </a:r>
          </a:p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Wykonaj klęk podparty, dłonie oprzyj o podłoże i ustaw je na szerokość barków.</a:t>
            </a:r>
          </a:p>
          <a:p>
            <a:pPr marL="0" marR="0" lvl="0" indent="0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ell MT" panose="02020503060305020303" pitchFamily="18" charset="0"/>
              </a:rPr>
              <a:t>2. Ruch :</a:t>
            </a:r>
            <a:endParaRPr kumimoji="0" lang="pl-PL" altLang="pl-PL" sz="18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Wygnij plecy maksymalnie w górę i </a:t>
            </a:r>
            <a:r>
              <a:rPr kumimoji="0" lang="pl-PL" alt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napnij </a:t>
            </a:r>
          </a:p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mocno mięśnie brzucha.</a:t>
            </a:r>
          </a:p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ell MT" panose="02020503060305020303" pitchFamily="18" charset="0"/>
              </a:rPr>
              <a:t>3. Ilość 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</a:rPr>
              <a:t>Zatrzymaj tę pozycję 10 - 20 sekund. </a:t>
            </a:r>
            <a:endParaRPr kumimoji="0" lang="pl-PL" altLang="pl-PL" sz="1800" b="1" i="0" u="none" strike="noStrike" kern="0" cap="none" spc="0" normalizeH="0" baseline="0" noProof="0" dirty="0">
              <a:ln>
                <a:noFill/>
              </a:ln>
              <a:solidFill>
                <a:srgbClr val="B92D14"/>
              </a:solidFill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l-PL" altLang="pl-PL" sz="1800" b="1" kern="0" dirty="0">
                <a:solidFill>
                  <a:srgbClr val="000000"/>
                </a:solidFill>
                <a:latin typeface="Bell MT" panose="02020503060305020303" pitchFamily="18" charset="0"/>
              </a:rPr>
              <a:t>Powtórz </a:t>
            </a:r>
            <a:r>
              <a:rPr kumimoji="0" lang="pl-PL" alt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ćwiczenie 3 razy. </a:t>
            </a:r>
            <a:endParaRPr kumimoji="0" lang="pl-PL" altLang="pl-PL" sz="1800" b="1" i="0" u="none" strike="noStrike" kern="0" cap="none" spc="0" normalizeH="0" baseline="0" noProof="0" dirty="0">
              <a:ln>
                <a:noFill/>
              </a:ln>
              <a:solidFill>
                <a:srgbClr val="B92D14"/>
              </a:solidFill>
              <a:effectLst/>
              <a:uLnTx/>
              <a:uFillTx/>
              <a:latin typeface="Bell MT" panose="02020503060305020303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1800" b="1" i="0" u="none" strike="noStrike" kern="0" cap="none" spc="0" normalizeH="0" baseline="0" noProof="0" dirty="0">
              <a:ln>
                <a:noFill/>
              </a:ln>
              <a:solidFill>
                <a:srgbClr val="B92D14"/>
              </a:solidFill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16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88A7D28A-BE87-43F3-BAEB-E98694C6473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173730" y="2204865"/>
            <a:ext cx="3574733" cy="3312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740883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rzepływ">
  <a:themeElements>
    <a:clrScheme name="Niestandardowy 5">
      <a:dk1>
        <a:sysClr val="windowText" lastClr="000000"/>
      </a:dk1>
      <a:lt1>
        <a:sysClr val="window" lastClr="FFFFFF"/>
      </a:lt1>
      <a:dk2>
        <a:srgbClr val="04617B"/>
      </a:dk2>
      <a:lt2>
        <a:srgbClr val="4FCEFF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Przepły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rzepły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5155</TotalTime>
  <Words>1011</Words>
  <Application>Microsoft Office PowerPoint</Application>
  <PresentationFormat>Pokaz na ekranie (4:3)</PresentationFormat>
  <Paragraphs>231</Paragraphs>
  <Slides>17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17</vt:i4>
      </vt:variant>
    </vt:vector>
  </HeadingPairs>
  <TitlesOfParts>
    <vt:vector size="22" baseType="lpstr">
      <vt:lpstr>Bell MT</vt:lpstr>
      <vt:lpstr>Calibri</vt:lpstr>
      <vt:lpstr>Constantia</vt:lpstr>
      <vt:lpstr>Wingdings 2</vt:lpstr>
      <vt:lpstr>Przepływ</vt:lpstr>
      <vt:lpstr>GIMNASTYKA PODSTAWOWA</vt:lpstr>
      <vt:lpstr> ĆWICZENIA ROZCIĄGAJĄCE</vt:lpstr>
      <vt:lpstr>1. ĆWICZENIE</vt:lpstr>
      <vt:lpstr>2. ĆWICZENIE</vt:lpstr>
      <vt:lpstr>3. ĆWICZENIE</vt:lpstr>
      <vt:lpstr>4. ĆWICZENIE</vt:lpstr>
      <vt:lpstr>5. ĆWICZENIE</vt:lpstr>
      <vt:lpstr>6. ĆWICZENIE</vt:lpstr>
      <vt:lpstr>7. ĆWICZENIE</vt:lpstr>
      <vt:lpstr>8. ĆWICZENIE</vt:lpstr>
      <vt:lpstr>9. ĆWICZENIE</vt:lpstr>
      <vt:lpstr>10. ĆWICZENIE</vt:lpstr>
      <vt:lpstr>11. ĆWICZENIE</vt:lpstr>
      <vt:lpstr>12. ĆWICZENIE</vt:lpstr>
      <vt:lpstr>13. ĆWICZENIE</vt:lpstr>
      <vt:lpstr>14. ĆWICZENIE</vt:lpstr>
      <vt:lpstr>15. ĆWICZENIE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GIMNASTYKA PODSTAWOWA</dc:title>
  <dc:creator>Ewa</dc:creator>
  <cp:lastModifiedBy>Marzena Jurgielewicz-Urniaż</cp:lastModifiedBy>
  <cp:revision>32</cp:revision>
  <dcterms:created xsi:type="dcterms:W3CDTF">2010-10-07T07:34:52Z</dcterms:created>
  <dcterms:modified xsi:type="dcterms:W3CDTF">2021-02-15T18:46:35Z</dcterms:modified>
</cp:coreProperties>
</file>