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8" r:id="rId2"/>
    <p:sldId id="259" r:id="rId3"/>
    <p:sldId id="260" r:id="rId4"/>
    <p:sldId id="261" r:id="rId5"/>
    <p:sldId id="263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7" r:id="rId19"/>
    <p:sldId id="276" r:id="rId20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312D7B-9FBB-482E-ACF8-950DC8B67133}" type="datetimeFigureOut">
              <a:rPr lang="pl-PL" smtClean="0"/>
              <a:t>08.01.2021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CC2404-FC5D-4FA3-8BE3-168BC410436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70471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583637-DD2F-48CE-A8B3-26BE701EB7C2}" type="slidenum">
              <a:rPr lang="en-US" altLang="pl-PL">
                <a:solidFill>
                  <a:prstClr val="black"/>
                </a:solidFill>
              </a:rPr>
              <a:pPr/>
              <a:t>1</a:t>
            </a:fld>
            <a:endParaRPr lang="en-US" altLang="pl-PL">
              <a:solidFill>
                <a:prstClr val="black"/>
              </a:solidFill>
            </a:endParaRPr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7"/>
          <p:cNvSpPr>
            <a:spLocks noChangeArrowheads="1"/>
          </p:cNvSpPr>
          <p:nvPr userDrawn="1"/>
        </p:nvSpPr>
        <p:spPr bwMode="auto">
          <a:xfrm>
            <a:off x="0" y="609600"/>
            <a:ext cx="4953000" cy="1371600"/>
          </a:xfrm>
          <a:prstGeom prst="rect">
            <a:avLst/>
          </a:prstGeom>
          <a:solidFill>
            <a:srgbClr val="B92D1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 altLang="pl-PL" sz="2400">
              <a:solidFill>
                <a:srgbClr val="4D4D4D"/>
              </a:solidFill>
              <a:latin typeface="Arial" charset="0"/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0650" y="685800"/>
            <a:ext cx="77724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altLang="pl-PL" noProof="0"/>
              <a:t>Kliknij, aby edytować styl</a:t>
            </a:r>
            <a:endParaRPr lang="en-US" altLang="pl-PL" noProof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0650" y="1371600"/>
            <a:ext cx="7772400" cy="6858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altLang="pl-PL" noProof="0"/>
              <a:t>Kliknij, aby edytować styl wzorca podtytułu</a:t>
            </a:r>
            <a:endParaRPr lang="en-US" altLang="pl-PL" noProof="0"/>
          </a:p>
        </p:txBody>
      </p:sp>
    </p:spTree>
    <p:extLst>
      <p:ext uri="{BB962C8B-B14F-4D97-AF65-F5344CB8AC3E}">
        <p14:creationId xmlns:p14="http://schemas.microsoft.com/office/powerpoint/2010/main" val="3363487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661385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4186871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990600" y="24384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24400" y="24384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990933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3988651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876787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8118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397324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795361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535671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477000" y="1676400"/>
            <a:ext cx="1828800" cy="5029200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990600" y="1676400"/>
            <a:ext cx="5334000" cy="50292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799123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1676400"/>
            <a:ext cx="7315200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2438400"/>
            <a:ext cx="73152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012411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-2345" y="692696"/>
            <a:ext cx="5006393" cy="1231032"/>
          </a:xfrm>
        </p:spPr>
        <p:txBody>
          <a:bodyPr/>
          <a:lstStyle/>
          <a:p>
            <a:r>
              <a:rPr lang="pl-PL" dirty="0"/>
              <a:t>    </a:t>
            </a:r>
            <a:r>
              <a:rPr lang="pl-PL" sz="4400" dirty="0"/>
              <a:t>Lekkoatletyka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93095"/>
            <a:ext cx="2592288" cy="1734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567" y="620688"/>
            <a:ext cx="2307849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7359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229041" y="1700808"/>
            <a:ext cx="856895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LEKKOTLETYKA</a:t>
            </a:r>
            <a:endParaRPr lang="pl-PL" sz="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Była już znana przez starożytnych i uprawiana  w ramach igrzysk olimpijskich. Zmagania sportowe w zakresie lekkiej atletyki były domeną Greków, którzy cenili sobie rywalizację oraz próby stania się lepszym od przeciwnika. Dzisiejsze znane konkurencje lekkoatletyczne wykształciły się właśnie dzięki Grekom. </a:t>
            </a:r>
          </a:p>
          <a:p>
            <a:pPr algn="just"/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Już  waleczni Hellenowie uprawiali pięciobój na przykład w Olimpii, gdzie skupiano się na konkurencjach takich jak:</a:t>
            </a:r>
          </a:p>
          <a:p>
            <a:endParaRPr lang="pl-PL" sz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bieg,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skok w dal,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rzut oszczepem,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rzut dyskiem,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oraz zapasy. </a:t>
            </a:r>
          </a:p>
        </p:txBody>
      </p:sp>
    </p:spTree>
    <p:extLst>
      <p:ext uri="{BB962C8B-B14F-4D97-AF65-F5344CB8AC3E}">
        <p14:creationId xmlns:p14="http://schemas.microsoft.com/office/powerpoint/2010/main" val="3984019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65657" y="1844824"/>
            <a:ext cx="8784976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Greccy zawodnicy nie stronili od brania udziału w przeróżnych rywalizacjach (zawodach). Dbano bowiem o ciało i jego sprawność.</a:t>
            </a:r>
          </a:p>
          <a:p>
            <a:pPr algn="just"/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starożytności zakładano, że naturalny ruch na świeżym powietrzu sprzyja:</a:t>
            </a:r>
          </a:p>
          <a:p>
            <a:endParaRPr lang="pl-PL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poprawianiu kondycji,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pozwala na długi czas zachować odpowiedni poziom ducha i ciała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Obraz 2" descr="https://sites.google.com/site/lekkaforever/_/rsrc/1351677099131/home/historia-lekkoatletyki/rzymianki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060847"/>
            <a:ext cx="2152332" cy="14992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5543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07504" y="1628800"/>
            <a:ext cx="864096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Lekkoatletyka to jedna z najstarszych dyscyplin sportu, uważana za „królową” dyscyplin sportowych. Założenia konkurencji lekkoatletycznych oparte są na ruchu. </a:t>
            </a:r>
          </a:p>
          <a:p>
            <a:pPr algn="just"/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Podstawowe konkurencje lekkoatletyczne: </a:t>
            </a:r>
          </a:p>
          <a:p>
            <a:pPr algn="just"/>
            <a:endParaRPr lang="pl-PL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biegi,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skoki, rzuty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chód </a:t>
            </a:r>
          </a:p>
          <a:p>
            <a:pPr algn="just"/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mają swój początek w zachowaniu pradawnych ludzi. </a:t>
            </a:r>
          </a:p>
          <a:p>
            <a:pPr algn="just"/>
            <a:endParaRPr lang="pl-PL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Były one w naturalny sposób uprawiane i trenowane przez człowieka, który polując musiał biegać, skakać przez przeszkody terenowe oraz rzucać oszczepem czy kamieniem. Z biegiem lat, dla rozrywki, człowiek zaczął stosować różne formy rywalizacji i wtedy obok sportów walki pojawiły się konkurencje lekkoatletyczne.</a:t>
            </a:r>
          </a:p>
        </p:txBody>
      </p:sp>
    </p:spTree>
    <p:extLst>
      <p:ext uri="{BB962C8B-B14F-4D97-AF65-F5344CB8AC3E}">
        <p14:creationId xmlns:p14="http://schemas.microsoft.com/office/powerpoint/2010/main" val="612950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251520" y="1718131"/>
            <a:ext cx="8712968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Starożytni Grecy podczas igrzysk wprowadzili konkurencje:</a:t>
            </a:r>
            <a:endParaRPr lang="pl-PL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rzut dyskiem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biegi na krótkim dystansie,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nieco później skok w dal z miejsca. </a:t>
            </a:r>
          </a:p>
          <a:p>
            <a:endParaRPr lang="pl-PL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Bieg maratoński jest konkurencją olimpijską od czasów pierwszych nowożytnych igrzysk olimpijskich, wprowadzono ją dla upamiętnienia wyczynu </a:t>
            </a:r>
            <a:r>
              <a:rPr lang="pl-PL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Filipiadesa</a:t>
            </a: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który po zwycięstwie Greków nad Persami w bitwie pod Maratonem pobiegł do Aten zanieść tę nowinę. Dystans ten wynosił 38 km i był dużo krótszy niż dystans obecnego maratonu, który wynosi 42,195 m. Zmiana długości obecnego dystansu biegu maratońskiego, była „zasługą” angielskiej królowej, która wraz z rodziną chciała oglądać finisz tej konkurencji, trasa biegu przebiegała w pobliżu pałacu Buckingham w Londynie.</a:t>
            </a:r>
          </a:p>
        </p:txBody>
      </p:sp>
    </p:spTree>
    <p:extLst>
      <p:ext uri="{BB962C8B-B14F-4D97-AF65-F5344CB8AC3E}">
        <p14:creationId xmlns:p14="http://schemas.microsoft.com/office/powerpoint/2010/main" val="1921635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251520" y="2132856"/>
            <a:ext cx="8712968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DZIEJE LEKKOATLETYKI NA ZIEMIACH POLSKICH</a:t>
            </a:r>
          </a:p>
          <a:p>
            <a:endParaRPr lang="pl-PL" sz="800" b="1" dirty="0"/>
          </a:p>
          <a:p>
            <a:pPr algn="just"/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Początki lekkoatletyki na ziemiach polskich (głównie w Galicji), będących wówczas pod zaborami, sięgają końca XIX wieku.</a:t>
            </a:r>
          </a:p>
          <a:p>
            <a:pPr algn="just"/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 samego początku formy lekkoatletyczne w swoich ćwiczeniach</a:t>
            </a:r>
          </a:p>
          <a:p>
            <a:pPr algn="just"/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pokazach stosowało Towarzystwo Gimnastyczne „Sokół”, które powstało w 1867 roku we Lwowie. W 1887 w sali Towarzystwa Gimnastycznego „Sokół” rozegrano kilka konkurencji lekkoatletycznych. W skoku wzwyż M. Kowalski zwyciężył wynikiem 155 cm, a w skoku w dal M. Ludwig osiągnął 4,75 m.</a:t>
            </a:r>
            <a:endParaRPr lang="pl-PL" b="1" dirty="0"/>
          </a:p>
          <a:p>
            <a:endParaRPr lang="pl-PL" b="1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39920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07504" y="1844824"/>
            <a:ext cx="885698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Znaczący wpływ na rozwój lekkoatletyki w Polsce miało utworzenie w 1888 roku w Krakowie Parku dr Henryka Jordana, prekursora prowadzenia zajęć na wolnym powietrzu. </a:t>
            </a:r>
          </a:p>
          <a:p>
            <a:pPr algn="just"/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Dzięki Radzie Miejskiej Krakowa, która przyznała 8 ha terenu na krakowskich błoniach. Henryk Jordan zorganizował tam ośrodek wychowania fizycznego, w działalności którego znalazły się ćwiczenia lekkoatletyczne.</a:t>
            </a:r>
            <a:r>
              <a:rPr lang="pl-PL" sz="2400" dirty="0"/>
              <a:t> </a:t>
            </a:r>
          </a:p>
          <a:p>
            <a:pPr algn="just"/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W 1892 w/w parku przeprowadzono zawody w biegu, w biegu  z przeszkodami oraz w skoku wzwyż, skoku o tyczce i skoku w dal. Podobny charakter miały Ogrody </a:t>
            </a:r>
            <a:r>
              <a:rPr lang="pl-PL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Raua</a:t>
            </a: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 Warszawie (1898) i TZR (Towarzystwo Zabaw Ruchowych) we Lwowie (1905). Natomiast w 1897 w Krakowie urządzono pierwsze zawody w pięcioboju lekkoatletycznym.</a:t>
            </a:r>
          </a:p>
        </p:txBody>
      </p:sp>
    </p:spTree>
    <p:extLst>
      <p:ext uri="{BB962C8B-B14F-4D97-AF65-F5344CB8AC3E}">
        <p14:creationId xmlns:p14="http://schemas.microsoft.com/office/powerpoint/2010/main" val="2208198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232908" y="1844824"/>
            <a:ext cx="871296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Lekkoatletyczne formy ruchu występowały już w średniowiecznej Polsce w postaci tradycyjnych ćwiczeń związanych z doskonaleniem kunsztu rycerskiego. </a:t>
            </a:r>
          </a:p>
          <a:p>
            <a:pPr algn="just"/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zajęć doskonalących umiejętności giermków i paziów należały: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marsze,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biegi,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rzut oszczepem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oraz posługiwanie się kopią.</a:t>
            </a:r>
          </a:p>
          <a:p>
            <a:pPr algn="just"/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Lekkoatletyka jako sport występowała w starożytności, choć rysunki jaskiniowe, znaleziska w Egipcie i na Krecie świadczą, że już w czasach prehistorycznych istniały formy zawodów w biegach, skokach i rzutach; rzut młotem, skok o tyczce i trójskok były też uprawiane na terenie obecnej Irlandii.</a:t>
            </a:r>
          </a:p>
        </p:txBody>
      </p:sp>
    </p:spTree>
    <p:extLst>
      <p:ext uri="{BB962C8B-B14F-4D97-AF65-F5344CB8AC3E}">
        <p14:creationId xmlns:p14="http://schemas.microsoft.com/office/powerpoint/2010/main" val="12667475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251520" y="1772816"/>
            <a:ext cx="856895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Tam od ok. IX w. p.n.e. (wg innych źródeł wcześniej) odbywały się igrzyska Celtów (tzw. </a:t>
            </a:r>
            <a:r>
              <a:rPr lang="pl-PL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Lugnas</a:t>
            </a: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Games lub </a:t>
            </a:r>
            <a:r>
              <a:rPr lang="pl-PL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Taillteann</a:t>
            </a: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Games). Jednakże rozwój nowożytnej lekkoatletyki datuje się od poł. XIX w.</a:t>
            </a:r>
          </a:p>
          <a:p>
            <a:pPr algn="just"/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głównie w Wielkiej Brytanii i USA.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1896 odbyły się w Atenach pierwsze nowożytne Igrzyska </a:t>
            </a:r>
          </a:p>
          <a:p>
            <a:pPr algn="just"/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olimpijskie, (tylko mężczyźni) na których rozegrano 12 konkurencji lekkoatletycznych.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1912 została założono Międzynarodową Amatorską Federację </a:t>
            </a:r>
          </a:p>
          <a:p>
            <a:pPr algn="just"/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Lekkiej Atletyki (International </a:t>
            </a:r>
            <a:r>
              <a:rPr lang="pl-PL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Amateur</a:t>
            </a: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Athletic</a:t>
            </a: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Federation</a:t>
            </a: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IAAF).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1921 powstała Międzynarodowa Sportowa Federacja Kobiet, </a:t>
            </a:r>
          </a:p>
          <a:p>
            <a:pPr algn="just"/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zajmująca się m.in. propagowaniem lekkoatletycznych konkurencji kobiet, które w 1928 weszły do programu igrzysk olimpijskich.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1934 odbyły się pierwsze mistrzostwa Europy mężczyzn. </a:t>
            </a:r>
          </a:p>
        </p:txBody>
      </p:sp>
    </p:spTree>
    <p:extLst>
      <p:ext uri="{BB962C8B-B14F-4D97-AF65-F5344CB8AC3E}">
        <p14:creationId xmlns:p14="http://schemas.microsoft.com/office/powerpoint/2010/main" val="32610632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251520" y="1844824"/>
            <a:ext cx="856895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 1938 odbywają się mistrzostwa Europy kobiet.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 1983 są rozgrywane mistrzostwa świata.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 1987 halowe mistrzostwa świata.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 1985 jest organizowany cykl mityngów Grand Prix IAAF. </a:t>
            </a:r>
          </a:p>
          <a:p>
            <a:pPr algn="just"/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Polsce lekkoatletyka zaczęła rozwijać się w końcu XIX w.</a:t>
            </a:r>
          </a:p>
          <a:p>
            <a:pPr algn="just"/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1867 zostało założone Towarzystwo Gimnastyczne „Sokół”, które znacznie przyczyniło się do rozpropagowania tej dyscypliny.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1919 powstał Polski Związek Lekkiej Atletyki (PZLA),</a:t>
            </a:r>
          </a:p>
          <a:p>
            <a:pPr algn="just"/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zrzeszający okręgowe związki z całego kraju.</a:t>
            </a:r>
            <a:r>
              <a:rPr lang="pl-PL" sz="2400" dirty="0"/>
              <a:t> </a:t>
            </a:r>
          </a:p>
          <a:p>
            <a:pPr algn="just"/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Polski Związek Lekkiej Atletyki to najstarsze polskie stowarzyszenie sportowe, które zostało założone przez grono miłośników sportu, na 1</a:t>
            </a:r>
            <a:r>
              <a:rPr lang="pl-PL" sz="2400" dirty="0"/>
              <a:t> </a:t>
            </a: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dzień przed powstaniem Polskiego Komitetu Olimpijskiego.</a:t>
            </a:r>
            <a:r>
              <a:rPr lang="pl-PL" sz="2400" dirty="0"/>
              <a:t> </a:t>
            </a:r>
            <a:endParaRPr lang="pl-P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063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251520" y="1988840"/>
            <a:ext cx="8712968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Przez blisko 100 lat istnienia PZLA</a:t>
            </a:r>
            <a:r>
              <a:rPr lang="pl-PL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polscy lekkoatleci niejednokrotnie przynosili kibicom powody do dumy. </a:t>
            </a:r>
          </a:p>
          <a:p>
            <a:pPr algn="just"/>
            <a:endParaRPr lang="pl-PL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 1920 są rozgrywane mistrzostwa Polski mężczyzn.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 1922 są rozgrywane mistrzostwa Polski kobiet.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 1924 reprezentacja Polski startuje na igrzyskach olimpijskich.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l-P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tym czasie lekkoatleci z orzełkiem na piersi zdobyli 57 medali olimpijskich, dzięki czemu ta dyscyplina sportu szczyci się mianem najbardziej </a:t>
            </a:r>
            <a:r>
              <a:rPr lang="pl-PL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medalodajnej</a:t>
            </a: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 historii polskiego olimpizmu. </a:t>
            </a:r>
          </a:p>
          <a:p>
            <a:pPr algn="just"/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Tylko w ostatnich trzech latach polscy lekkoatleci zdobyli ponad 35 medali mistrzostw Europy i świata (także w mistrzostwach halowych).</a:t>
            </a:r>
          </a:p>
        </p:txBody>
      </p:sp>
    </p:spTree>
    <p:extLst>
      <p:ext uri="{BB962C8B-B14F-4D97-AF65-F5344CB8AC3E}">
        <p14:creationId xmlns:p14="http://schemas.microsoft.com/office/powerpoint/2010/main" val="3276263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85695" y="2348880"/>
            <a:ext cx="878497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Jest bardzo istotna różnica pomiędzy dyscypliną a konkurencją sportową, często te dwie formy są mylone:</a:t>
            </a:r>
          </a:p>
          <a:p>
            <a:pPr algn="just"/>
            <a:endParaRPr lang="pl-PL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l-PL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Dyscyplina sportu</a:t>
            </a: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rodzaj uprawianego sportu, który jest określony przez zasady i normy. Przykładowymi dyscyplinami są m.in. piłka nożna, lekkoatletyka, szermierka, narciarstwo szybkie.</a:t>
            </a:r>
          </a:p>
          <a:p>
            <a:pPr algn="just"/>
            <a:endParaRPr lang="pl-PL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l-PL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Konkurencja sportowa</a:t>
            </a:r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forma współzawodnictwa sportowego, wyróżniana w ramach danej dyscypliny sportowej (np. gimnastyki, lekkoatletyki, narciarstwa, pływania, szermierki).</a:t>
            </a:r>
          </a:p>
        </p:txBody>
      </p:sp>
    </p:spTree>
    <p:extLst>
      <p:ext uri="{BB962C8B-B14F-4D97-AF65-F5344CB8AC3E}">
        <p14:creationId xmlns:p14="http://schemas.microsoft.com/office/powerpoint/2010/main" val="32392649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267869" y="1772816"/>
            <a:ext cx="8496944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Podstawowe konkurencje lekkoatletyczne</a:t>
            </a:r>
            <a:endParaRPr lang="pl-PL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BIEGI: </a:t>
            </a:r>
            <a:r>
              <a:rPr lang="pl-PL" sz="2400" dirty="0"/>
              <a:t>  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krótkie: na 60 m, 100 m, 200 m, 400 m;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średnie: na 600 m, 800 m, 1000 m, 1500 m, 1 milę,  2000 m;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długie: 3000 m, 3000 m z przeszkodami, 5000 m</a:t>
            </a:r>
          </a:p>
          <a:p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 10000 m, maraton czyli 42 195 metrów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przez płotki: 100 m, 110 m, 400 m;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sztafetowe: 4 x 100 m, 4 x 400 m;</a:t>
            </a:r>
          </a:p>
          <a:p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CHÓD:</a:t>
            </a:r>
            <a:endParaRPr lang="pl-P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zazwyczaj na 10 km, 20 km, 50 km</a:t>
            </a:r>
            <a:r>
              <a:rPr lang="pl-PL" sz="2400" dirty="0"/>
              <a:t>;</a:t>
            </a:r>
            <a:endParaRPr lang="pl-P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Obraz 2" descr="F:\Zawody dla studentów UWM\rysunki- na plakaty\LA - Przełaje\la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001717"/>
            <a:ext cx="2664296" cy="27284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220864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403648" y="2622317"/>
            <a:ext cx="684076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RZUTY:</a:t>
            </a:r>
          </a:p>
          <a:p>
            <a:endParaRPr lang="pl-P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pchnięcie kulą;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rzut oszczepem;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rzut młotem;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rzut dyskiem;</a:t>
            </a:r>
          </a:p>
          <a:p>
            <a:endParaRPr lang="pl-P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Obraz 11" descr="C:\Users\UWM\Desktop\rysunki\jezyk-rzuty_kula_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790" y="2668904"/>
            <a:ext cx="2392402" cy="26323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50526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C:\Users\UWM\Desktop\skok w dal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108450"/>
            <a:ext cx="2736304" cy="271825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pole tekstowe 3"/>
          <p:cNvSpPr txBox="1"/>
          <p:nvPr/>
        </p:nvSpPr>
        <p:spPr>
          <a:xfrm>
            <a:off x="1979712" y="4282913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23" name="pole tekstowe 22"/>
          <p:cNvSpPr txBox="1"/>
          <p:nvPr/>
        </p:nvSpPr>
        <p:spPr>
          <a:xfrm>
            <a:off x="1556048" y="2647928"/>
            <a:ext cx="265591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  </a:t>
            </a:r>
            <a:r>
              <a:rPr lang="pl-PL" sz="2400" b="1" dirty="0"/>
              <a:t>SKOKI:</a:t>
            </a:r>
          </a:p>
          <a:p>
            <a:r>
              <a:rPr lang="pl-PL" sz="3200" dirty="0"/>
              <a:t>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wzwyż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 dal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trójskok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tyczce</a:t>
            </a:r>
          </a:p>
          <a:p>
            <a:endParaRPr lang="pl-P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5852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901227" y="2583021"/>
            <a:ext cx="642714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 </a:t>
            </a:r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WIELOBOJE:</a:t>
            </a:r>
          </a:p>
          <a:p>
            <a:endParaRPr lang="pl-P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l-PL" dirty="0"/>
              <a:t> </a:t>
            </a:r>
            <a:r>
              <a:rPr lang="pl-PL" sz="2400" dirty="0"/>
              <a:t> </a:t>
            </a: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czwórbój lekkoatletyczny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pięciobój lekkoatletyczny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siedmiobój lekkoatletyczny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dziesięciobój lekkoatletyczny</a:t>
            </a:r>
          </a:p>
        </p:txBody>
      </p:sp>
      <p:sp>
        <p:nvSpPr>
          <p:cNvPr id="22" name="pole tekstowe 21"/>
          <p:cNvSpPr txBox="1"/>
          <p:nvPr/>
        </p:nvSpPr>
        <p:spPr>
          <a:xfrm>
            <a:off x="4114800" y="2971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dirty="0"/>
          </a:p>
        </p:txBody>
      </p:sp>
      <p:pic>
        <p:nvPicPr>
          <p:cNvPr id="3100" name="Picture 28" descr="C:\Users\Public\Pictures\Sample Pictures\Penguin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256" y="2971800"/>
            <a:ext cx="3009867" cy="22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58778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630459" y="2168027"/>
            <a:ext cx="7525344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KATEGORIE WIEKOWE</a:t>
            </a:r>
          </a:p>
          <a:p>
            <a:endParaRPr lang="pl-PL" sz="1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1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10-11 lat – dzieci młodsze </a:t>
            </a:r>
          </a:p>
          <a:p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12-13 lat – dzieci starsze </a:t>
            </a:r>
          </a:p>
          <a:p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14-15 lat – młodzicy </a:t>
            </a:r>
          </a:p>
          <a:p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16-17 lat – kadeci </a:t>
            </a:r>
          </a:p>
          <a:p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18-19 lat – juniorzy </a:t>
            </a:r>
          </a:p>
          <a:p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20-22 lat – juniorzy starsi</a:t>
            </a:r>
          </a:p>
          <a:p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23-35 lat – seniorzy </a:t>
            </a:r>
          </a:p>
          <a:p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 i więcej lat – weterani </a:t>
            </a:r>
          </a:p>
          <a:p>
            <a:endParaRPr lang="pl-P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C:\Users\UWM\Desktop\dziec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3131" y="3140968"/>
            <a:ext cx="4219061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0288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5855948"/>
              </p:ext>
            </p:extLst>
          </p:nvPr>
        </p:nvGraphicFramePr>
        <p:xfrm>
          <a:off x="2123728" y="3645024"/>
          <a:ext cx="5040560" cy="2664298"/>
        </p:xfrm>
        <a:graphic>
          <a:graphicData uri="http://schemas.openxmlformats.org/drawingml/2006/table">
            <a:tbl>
              <a:tblPr firstRow="1" firstCol="1" bandRow="1"/>
              <a:tblGrid>
                <a:gridCol w="20249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41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14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6649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2000" b="1" u="sng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Nazwy kategorii wiekowych od sezonu 2017</a:t>
                      </a:r>
                      <a:endParaRPr lang="pl-PL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60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800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dotychczasowa nazwa</a:t>
                      </a:r>
                      <a:endParaRPr lang="pl-PL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800" i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wiek zawodników</a:t>
                      </a:r>
                      <a:endParaRPr lang="pl-PL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800" i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obecna nazwa</a:t>
                      </a:r>
                      <a:endParaRPr lang="pl-PL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8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młodzicy</a:t>
                      </a:r>
                      <a:endParaRPr lang="pl-PL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14-15</a:t>
                      </a:r>
                      <a:endParaRPr lang="pl-PL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8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U16</a:t>
                      </a:r>
                      <a:endParaRPr lang="pl-PL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8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juniorzy młodsi</a:t>
                      </a:r>
                      <a:endParaRPr lang="pl-PL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16-17</a:t>
                      </a:r>
                      <a:endParaRPr lang="pl-PL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8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U18</a:t>
                      </a:r>
                      <a:endParaRPr lang="pl-PL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78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juniorzy</a:t>
                      </a:r>
                      <a:endParaRPr lang="pl-PL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18-19</a:t>
                      </a:r>
                      <a:endParaRPr lang="pl-PL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U20</a:t>
                      </a:r>
                      <a:endParaRPr lang="pl-PL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78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młodzieżowcy</a:t>
                      </a:r>
                      <a:endParaRPr lang="pl-PL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20, 21, 22</a:t>
                      </a:r>
                      <a:endParaRPr lang="pl-PL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U23</a:t>
                      </a:r>
                      <a:endParaRPr lang="pl-PL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pole tekstowe 2"/>
          <p:cNvSpPr txBox="1"/>
          <p:nvPr/>
        </p:nvSpPr>
        <p:spPr>
          <a:xfrm>
            <a:off x="179512" y="1916832"/>
            <a:ext cx="85689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pl-PL" altLang="pl-PL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 związku z zaleceniami Komisji Sportowo-Technicznej Polskiego Związku Lekkiej Atletyki od sezonu 2017 stosowane będą nazwy kategorii wiekowych zgodne z terminologią Międzynarodowego Stowarzyszenia Federacji Lekkoatletycznych (IAAF).</a:t>
            </a:r>
            <a:endParaRPr lang="pl-PL" altLang="pl-P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2558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79511" y="2132856"/>
            <a:ext cx="8784977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Mamy nadzieję, że ta krótka prezentacja Lekkoatletyki, zachęci Was by zacząć rekreacyjnie bawić się/uprawiać tę dyscyplinę sportową.</a:t>
            </a:r>
          </a:p>
          <a:p>
            <a:pPr algn="just"/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Dyscyplinę mającą szeroki wachlarz konkurencji z którego każdy może wybrać coś dla siebie, by zostać „paziem” Królowej sportu.</a:t>
            </a:r>
          </a:p>
          <a:p>
            <a:pPr algn="just"/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Jak mówi „przysłowie” lepiej późno niż wcale,  a każda forma ruchu jest najlepszym lekarstwem.</a:t>
            </a:r>
          </a:p>
          <a:p>
            <a:endParaRPr lang="pl-P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Motto: </a:t>
            </a:r>
          </a:p>
          <a:p>
            <a:pPr algn="ctr"/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„Ruch zastąpi każde lekarstwo, </a:t>
            </a:r>
          </a:p>
          <a:p>
            <a:pPr algn="ctr"/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ale żadne lekarstwo nie zastąpi ruchu”</a:t>
            </a:r>
          </a:p>
          <a:p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1299387"/>
      </p:ext>
    </p:extLst>
  </p:cSld>
  <p:clrMapOvr>
    <a:masterClrMapping/>
  </p:clrMapOvr>
</p:sld>
</file>

<file path=ppt/theme/theme1.xml><?xml version="1.0" encoding="utf-8"?>
<a:theme xmlns:a="http://schemas.openxmlformats.org/drawingml/2006/main" name="sport">
  <a:themeElements>
    <a:clrScheme name="powerpoint-template-24 1">
      <a:dk1>
        <a:srgbClr val="4D4D4D"/>
      </a:dk1>
      <a:lt1>
        <a:srgbClr val="FFFFFF"/>
      </a:lt1>
      <a:dk2>
        <a:srgbClr val="4D4D4D"/>
      </a:dk2>
      <a:lt2>
        <a:srgbClr val="CC0000"/>
      </a:lt2>
      <a:accent1>
        <a:srgbClr val="FF9933"/>
      </a:accent1>
      <a:accent2>
        <a:srgbClr val="009900"/>
      </a:accent2>
      <a:accent3>
        <a:srgbClr val="FFFFFF"/>
      </a:accent3>
      <a:accent4>
        <a:srgbClr val="404040"/>
      </a:accent4>
      <a:accent5>
        <a:srgbClr val="FFCAAD"/>
      </a:accent5>
      <a:accent6>
        <a:srgbClr val="008A00"/>
      </a:accent6>
      <a:hlink>
        <a:srgbClr val="3366FF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pl-P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pl-P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</TotalTime>
  <Words>1364</Words>
  <Application>Microsoft Office PowerPoint</Application>
  <PresentationFormat>Pokaz na ekranie (4:3)</PresentationFormat>
  <Paragraphs>149</Paragraphs>
  <Slides>19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19</vt:i4>
      </vt:variant>
    </vt:vector>
  </HeadingPairs>
  <TitlesOfParts>
    <vt:vector size="25" baseType="lpstr">
      <vt:lpstr>Arial</vt:lpstr>
      <vt:lpstr>Calibri</vt:lpstr>
      <vt:lpstr>Microsoft Sans Serif</vt:lpstr>
      <vt:lpstr>Times New Roman</vt:lpstr>
      <vt:lpstr>Wingdings</vt:lpstr>
      <vt:lpstr>sport</vt:lpstr>
      <vt:lpstr>    Lekkoatletyka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Uniwersytet Warmińsko-Mazurski w Olsztynie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Zestaw ćwiczeń          domowych</dc:title>
  <dc:creator>UWM</dc:creator>
  <cp:lastModifiedBy>Marzena Jurgielewicz-Urniaż</cp:lastModifiedBy>
  <cp:revision>41</cp:revision>
  <dcterms:created xsi:type="dcterms:W3CDTF">2021-01-06T18:53:51Z</dcterms:created>
  <dcterms:modified xsi:type="dcterms:W3CDTF">2021-01-08T14:13:52Z</dcterms:modified>
</cp:coreProperties>
</file>