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4" r:id="rId1"/>
  </p:sldMasterIdLst>
  <p:sldIdLst>
    <p:sldId id="258" r:id="rId2"/>
    <p:sldId id="257" r:id="rId3"/>
    <p:sldId id="268" r:id="rId4"/>
    <p:sldId id="259" r:id="rId5"/>
    <p:sldId id="262" r:id="rId6"/>
    <p:sldId id="265" r:id="rId7"/>
    <p:sldId id="271" r:id="rId8"/>
    <p:sldId id="270" r:id="rId9"/>
    <p:sldId id="273" r:id="rId10"/>
    <p:sldId id="269" r:id="rId11"/>
    <p:sldId id="278" r:id="rId12"/>
    <p:sldId id="281" r:id="rId13"/>
    <p:sldId id="260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717" autoAdjust="0"/>
  </p:normalViewPr>
  <p:slideViewPr>
    <p:cSldViewPr snapToGrid="0">
      <p:cViewPr>
        <p:scale>
          <a:sx n="80" d="100"/>
          <a:sy n="80" d="100"/>
        </p:scale>
        <p:origin x="1512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7811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773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069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862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40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309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710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25373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7495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771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5718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200828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4831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4571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8222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22967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4569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6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6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pl-PL" sz="14000" b="1" dirty="0">
                <a:solidFill>
                  <a:schemeClr val="accent3">
                    <a:lumMod val="50000"/>
                  </a:schemeClr>
                </a:solidFill>
                <a:latin typeface="Constantia" panose="02030602050306030303" pitchFamily="18" charset="0"/>
              </a:rPr>
              <a:t>JOGA</a:t>
            </a:r>
          </a:p>
          <a:p>
            <a:pPr algn="ctr"/>
            <a:endParaRPr lang="pl-PL" sz="4800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2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3100" b="1" dirty="0">
                <a:solidFill>
                  <a:srgbClr val="002060"/>
                </a:solidFill>
                <a:latin typeface="Constantia" panose="02030602050306030303" pitchFamily="18" charset="0"/>
              </a:rPr>
              <a:t>Joga to jeden z systemów filozofii indyjskiej, zajmujący się związkami pomiędzy ciałem i umysłem. </a:t>
            </a:r>
          </a:p>
          <a:p>
            <a:pPr algn="ctr"/>
            <a:r>
              <a:rPr lang="pl-PL" sz="3100" b="1" dirty="0">
                <a:solidFill>
                  <a:srgbClr val="002060"/>
                </a:solidFill>
                <a:latin typeface="Constantia" panose="02030602050306030303" pitchFamily="18" charset="0"/>
              </a:rPr>
              <a:t>Celem jogi jest uzyskanie wewnętrznej równowagi oraz zjednoczenie ciała i duszy. </a:t>
            </a:r>
          </a:p>
          <a:p>
            <a:pPr algn="ctr"/>
            <a:r>
              <a:rPr lang="pl-PL" sz="3100" b="1" dirty="0">
                <a:solidFill>
                  <a:srgbClr val="002060"/>
                </a:solidFill>
                <a:latin typeface="Constantia" panose="02030602050306030303" pitchFamily="18" charset="0"/>
              </a:rPr>
              <a:t>W tym znaczeniu joga polega na samodoskonaleniu, medytacji i ascezie.</a:t>
            </a:r>
          </a:p>
          <a:p>
            <a:pPr algn="ctr"/>
            <a:r>
              <a:rPr lang="pl-PL" sz="3100" b="1" dirty="0">
                <a:solidFill>
                  <a:srgbClr val="002060"/>
                </a:solidFill>
                <a:latin typeface="Constantia" panose="02030602050306030303" pitchFamily="18" charset="0"/>
              </a:rPr>
              <a:t>Przez tysiące lat ewoluowała, dzięki czemu powstało wiele jej odmian i rodzajów.</a:t>
            </a:r>
          </a:p>
          <a:p>
            <a:pPr algn="ctr"/>
            <a:r>
              <a:rPr lang="pl-PL" sz="4400" dirty="0">
                <a:solidFill>
                  <a:srgbClr val="00B05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400" b="1" dirty="0">
                <a:solidFill>
                  <a:schemeClr val="accent2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894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ujęciu tradycyjnym wyróżnia się cztery główne ścieżki jogi: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1/ Raja Joga (asthanga joga)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ścieżka dyscypliny i medytacji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2/ Bhakti 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ścieżka miłości i oddania Bogu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3/ Jynana Joga</a:t>
            </a:r>
            <a:endParaRPr kumimoji="0" lang="pl-PL" sz="3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ścieżka poznania i wiedzy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4/ Karma Joga</a:t>
            </a:r>
            <a:endParaRPr kumimoji="0" lang="pl-PL" sz="3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ścieżka bezinteresownego działania</a:t>
            </a:r>
          </a:p>
        </p:txBody>
      </p:sp>
    </p:spTree>
    <p:extLst>
      <p:ext uri="{BB962C8B-B14F-4D97-AF65-F5344CB8AC3E}">
        <p14:creationId xmlns:p14="http://schemas.microsoft.com/office/powerpoint/2010/main" val="230870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08668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Współczesna joga w swoich różnych</a:t>
            </a:r>
          </a:p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odmianach przeniknęła do świata</a:t>
            </a:r>
          </a:p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zachodniego. Najbardziej rozwinęła się</a:t>
            </a:r>
          </a:p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jedna z jej gałęzi zwana hatha-jogą.</a:t>
            </a:r>
          </a:p>
          <a:p>
            <a:pPr algn="ctr"/>
            <a:r>
              <a:rPr lang="pl-PL" sz="3200" b="1" dirty="0">
                <a:solidFill>
                  <a:srgbClr val="002060"/>
                </a:solidFill>
                <a:latin typeface="Constantia" panose="02030602050306030303" pitchFamily="18" charset="0"/>
              </a:rPr>
              <a:t>Kojarzona jest </a:t>
            </a:r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z zestawem ćwiczeń</a:t>
            </a:r>
          </a:p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fizycznych i umysłowych, uprawianych</a:t>
            </a:r>
          </a:p>
          <a:p>
            <a:pPr algn="ctr"/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przede wszystkim dla utrzymania, jak również</a:t>
            </a:r>
            <a:r>
              <a:rPr lang="pl-PL" sz="32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pl-PL" sz="32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poprawy zdrowia.</a:t>
            </a:r>
            <a:endParaRPr lang="pl-PL" sz="3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97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18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Asthanga-joga (klasyczna)</a:t>
            </a:r>
          </a:p>
          <a:p>
            <a:pPr algn="ctr"/>
            <a:endParaRPr lang="pl-PL" sz="16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Nazywana raja-jogą (radża-jogą) lub jogą królewską. </a:t>
            </a:r>
          </a:p>
          <a:p>
            <a:pPr algn="ctr"/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Za j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ej twórcę uważany jest </a:t>
            </a:r>
            <a:r>
              <a:rPr lang="pl-PL" sz="1900" b="1" i="0" dirty="0">
                <a:solidFill>
                  <a:srgbClr val="C00000"/>
                </a:solidFill>
                <a:effectLst/>
                <a:latin typeface="Constantia" panose="02030602050306030303" pitchFamily="18" charset="0"/>
              </a:rPr>
              <a:t>Patañjāli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 (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Patandżali), który w swoim traktacie „Jogasutry” wymienia 8 elementów jogi: 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1)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Jamy - 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przykazania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moralne i etyczne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2)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Nijamy - zasady postępowania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3)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Asany - postawy ciała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4)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Pranajama - kontrola oddechu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5)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Pratyahara - kontrola i wyciszenie zmysłów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6)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Dharana - koncentracja</a:t>
            </a:r>
          </a:p>
          <a:p>
            <a:pPr algn="ctr"/>
            <a:r>
              <a:rPr lang="pl-PL" sz="1900" b="1" dirty="0">
                <a:solidFill>
                  <a:srgbClr val="00B050"/>
                </a:solidFill>
                <a:latin typeface="Constantia" panose="02030602050306030303" pitchFamily="18" charset="0"/>
              </a:rPr>
              <a:t>7)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Dhyana - medytacja</a:t>
            </a:r>
          </a:p>
          <a:p>
            <a:pPr algn="ctr"/>
            <a:r>
              <a:rPr lang="pl-PL" sz="1900" b="1" i="0" dirty="0">
                <a:solidFill>
                  <a:srgbClr val="00B050"/>
                </a:solidFill>
                <a:effectLst/>
                <a:latin typeface="Constantia" panose="02030602050306030303" pitchFamily="18" charset="0"/>
              </a:rPr>
              <a:t>8)  </a:t>
            </a:r>
            <a:r>
              <a:rPr lang="pl-PL" sz="19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Samadhi - medytacyjne pochłonięcie</a:t>
            </a:r>
          </a:p>
          <a:p>
            <a:pPr algn="ctr"/>
            <a:endParaRPr lang="pl-PL" sz="8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algn="ctr"/>
            <a:r>
              <a:rPr lang="pl-PL" sz="19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Asthanga-joga to jedna z </a:t>
            </a:r>
            <a:r>
              <a:rPr lang="pl-PL" sz="1900" b="1" spc="-55" dirty="0">
                <a:solidFill>
                  <a:srgbClr val="00206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najbardziej wymagających form, dlatego nie jest przeznaczona dla osób początkujących. Na każdej lekcji powtarza się cykl </a:t>
            </a:r>
            <a:r>
              <a:rPr lang="pl-PL" sz="19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kilku </a:t>
            </a:r>
            <a:r>
              <a:rPr lang="pl-PL" sz="1900" b="1" spc="-55" dirty="0">
                <a:solidFill>
                  <a:srgbClr val="00206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</a:rPr>
              <a:t>pozycji, które pogłębia się wraz z rosnącymi umiejętnościami.</a:t>
            </a:r>
            <a:endParaRPr lang="pl-PL" sz="1900" b="1" dirty="0">
              <a:solidFill>
                <a:srgbClr val="00206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endParaRPr lang="pl-PL" sz="14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L="457200" indent="-457200" algn="ctr">
              <a:buAutoNum type="arabicParenR" startAt="8"/>
            </a:pPr>
            <a:endParaRPr lang="pl-PL" sz="23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algn="ctr"/>
            <a:endParaRPr lang="pl-PL" sz="2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07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18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</a:p>
          <a:p>
            <a:pPr algn="ctr"/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Hatha-joga (postklasyczna)</a:t>
            </a:r>
          </a:p>
          <a:p>
            <a:pPr algn="ctr"/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ctr"/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Stworzył ją </a:t>
            </a:r>
            <a:r>
              <a:rPr lang="pl-PL" sz="1900" b="1" dirty="0">
                <a:solidFill>
                  <a:srgbClr val="C00000"/>
                </a:solidFill>
                <a:latin typeface="Constantia" panose="02030602050306030303" pitchFamily="18" charset="0"/>
              </a:rPr>
              <a:t>Svatmarama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, powołując się na przekazy wielu joginów. Należy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do najpopularniejszych odmian jogi i ma wiele stylów. </a:t>
            </a:r>
          </a:p>
          <a:p>
            <a:pPr algn="ctr"/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Skupia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się na oczyszczeniu ciała fizycznego, </a:t>
            </a:r>
          </a:p>
          <a:p>
            <a:pPr algn="ctr"/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co ma w rezultacie doprowadzić do oczyszczenia umysłu. </a:t>
            </a:r>
          </a:p>
          <a:p>
            <a:pPr algn="ctr"/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Jej twórca określił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zasady oraz zalecenia dotyczące sposobu zachowania, diety 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oraz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ćwiczeń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, z których najważniejsze to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pozycja ciała (asana) i 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</a:rPr>
              <a:t>techniki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oddechowe (pranajama).</a:t>
            </a:r>
          </a:p>
          <a:p>
            <a:pPr algn="ctr"/>
            <a:r>
              <a:rPr kumimoji="0" lang="pl-PL" sz="19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</a:rPr>
              <a:t>Hatha-joga to określenie obejmujące wszystkie rodzaje jogi opartej na praktyce fizycznej.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Zajęcia hatha-jogi są najlepsze dla osób początkujących, </a:t>
            </a:r>
            <a:r>
              <a:rPr lang="pl-PL" sz="1900" b="1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ponieważ </a:t>
            </a:r>
            <a:r>
              <a:rPr kumimoji="0" lang="pl-PL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odbywają się w wolniejszym tempie.</a:t>
            </a:r>
            <a:r>
              <a:rPr kumimoji="0" lang="pl-PL" sz="19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9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Polegają</a:t>
            </a:r>
            <a:r>
              <a:rPr kumimoji="0" lang="pl-PL" sz="19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</a:rPr>
              <a:t> na utrzymywaniu określonych pozycji ciała przez kilka oddechów </a:t>
            </a:r>
            <a:r>
              <a:rPr lang="pl-PL" sz="19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</a:rPr>
              <a:t>oraz </a:t>
            </a:r>
            <a:r>
              <a:rPr kumimoji="0" lang="pl-PL" sz="19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</a:rPr>
              <a:t>skupieniu się na medytacji i prawidłowym oddychaniu. </a:t>
            </a:r>
          </a:p>
          <a:p>
            <a:pPr algn="ctr"/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</a:endParaRPr>
          </a:p>
          <a:p>
            <a:pPr algn="ctr"/>
            <a:endParaRPr kumimoji="0" lang="pl-PL" sz="1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ctr"/>
            <a:endParaRPr lang="pl-PL" sz="19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kumimoji="0" lang="pl-PL" sz="1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ctr"/>
            <a:endParaRPr kumimoji="0" lang="pl-PL" sz="1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ctr"/>
            <a:endParaRPr lang="pl-PL" sz="16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32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86C15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Vinyasa-joga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Jest to bardzo dynamiczny rodzaj jogi, który pochodzi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bezpośrednio od asthangi.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Na zajęciach vinyasy ruch jest skoordynowany z oddechem tak, aby przejść płynnie z jednej asany do drugiej. 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olejność i rodzaj wykonywanych pozycji zależy od nauczyciela prowadzącego zajęcia.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000" b="1" spc="-55" dirty="0">
              <a:solidFill>
                <a:srgbClr val="002060"/>
              </a:solidFill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b="1" dirty="0">
                <a:solidFill>
                  <a:srgbClr val="C0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Jivamukti-joga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dirty="0">
              <a:solidFill>
                <a:srgbClr val="C00000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połączenie ćwiczeń stylu vinyasa z intonowaniem, medytacją, głębokim relaksem </a:t>
            </a: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oraz 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prawidłowym oddychaniem.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Praktycy jivamukti powinni być wegetarianami.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000" b="1" spc="-55" dirty="0">
              <a:solidFill>
                <a:srgbClr val="002060"/>
              </a:solidFill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66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86C15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32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36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endParaRPr lang="pl-PL" sz="2000" b="1" spc="-55" dirty="0">
              <a:solidFill>
                <a:srgbClr val="00206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Yin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-joga</a:t>
            </a:r>
          </a:p>
          <a:p>
            <a:pPr algn="ctr"/>
            <a:endParaRPr lang="pl-PL" sz="1600" b="1" spc="-55" dirty="0">
              <a:solidFill>
                <a:srgbClr val="002060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base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Wymaga dużej sprawności fizycznej. Jest to bardzo wolny styl jogi, gdyż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asany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można utrzymywać od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sekund do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minut. Dzięki wielu pozycjom siedzącym, zajęcia mają charakter relaksacyjny. Mogą być również połączone z medytacją, pozwalającą na osiągnięcie wewnętrznego spokoju.</a:t>
            </a:r>
          </a:p>
          <a:p>
            <a:pPr marL="0" marR="0" lvl="0" indent="0" algn="ctr" defTabSz="457200" rtl="0" eaLnBrk="1" fontAlgn="base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Bikram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-55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Praktykowana w szczególnych warunkach w jakich należy ją wykonywać. Podwyższona temperatura i duża wilgotność powietrza, wpływa na rozluźnienie mięśni i stawów, dodatkowo zwiększając intensywność wysiłku. Jest to specjalnie dobrany, niezmienny zestaw </a:t>
            </a:r>
            <a:r>
              <a:rPr 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26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pozycji i dwóch ćwiczeń oddechowych.</a:t>
            </a:r>
            <a:endParaRPr lang="pl-PL" sz="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313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86C15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Joga prenatalna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specjalnie dobrany zestaw ćwiczeń dla kobiet w ciąży.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Jeżeli nie ma przeciwwskazań medycznych, mogą być wykonywane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każdym trymestrze. Działają na mięśnie dna miednicy i uczą ćwiczeń oddechowych, które ułatwiają poród i połóg.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Kundalini-joga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ts val="2625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Łączy w sobie pracę na poziomie fizycznym i duchowym. Jest </a:t>
            </a: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trudna 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fizycznie i wymaga zaangażowania umysłowego w medytacje, </a:t>
            </a:r>
          </a:p>
          <a:p>
            <a:pPr marL="0" marR="0" lvl="0" indent="0" algn="ctr" defTabSz="457200" rtl="0" eaLnBrk="1" fontAlgn="base" latinLnBrk="0" hangingPunct="1">
              <a:lnSpc>
                <a:spcPts val="2625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śpiewy oraz ćwiczenia oddechowe. Celem ma być uwalnianie energii </a:t>
            </a: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ukrytej 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dolnych partiach pleców. </a:t>
            </a:r>
            <a:r>
              <a:rPr lang="pl-PL" sz="2000" b="1" spc="-55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tym rodzaju</a:t>
            </a:r>
            <a:r>
              <a:rPr kumimoji="0" lang="pl-PL" sz="2000" b="1" i="0" u="none" strike="noStrike" kern="1200" cap="none" spc="-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jogi, wykonuje się wiele asan w szybkim tempie, łącząc je z pozycjami relaksacyjnymi.</a:t>
            </a:r>
          </a:p>
          <a:p>
            <a:pPr marL="0" marR="0" lvl="0" indent="0" algn="ctr" defTabSz="457200" rtl="0" eaLnBrk="1" fontAlgn="base" latinLnBrk="0" hangingPunct="1">
              <a:lnSpc>
                <a:spcPts val="2625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pl-PL" sz="800" b="1" spc="-55" dirty="0">
              <a:solidFill>
                <a:srgbClr val="002060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base" latinLnBrk="0" hangingPunct="1">
              <a:lnSpc>
                <a:spcPts val="2625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pl-PL" sz="800" b="1" i="0" u="none" strike="noStrike" kern="1200" cap="none" spc="-55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base" latinLnBrk="0" hangingPunct="1">
              <a:lnSpc>
                <a:spcPts val="2625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-55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800" b="1" spc="-55" dirty="0">
              <a:solidFill>
                <a:srgbClr val="002060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-55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000" b="1" spc="-55" dirty="0">
              <a:solidFill>
                <a:srgbClr val="002060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-55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66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0" lang="pl-PL" sz="48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86C157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RODZAJE JOGi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Tantra-joga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tej odmianie jogi praktykowane są asany, polegające na równowadze ciała i umysłu, które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pobudzają </a:t>
            </a:r>
            <a:r>
              <a:rPr kumimoji="0" lang="pl-PL" sz="2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system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hormonalny. Ten z kolei wpływa zbawiennie na psychikę i kondycję organizmu.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Mantra-joga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Polega na modlitwie i głębokiej medytacji, a także na wierze w potęgę mówionego słowa. Dzięki niej pomagamy ziścić się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naszym pragnieniom, co prowadzi do osiągnięcia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wewnętrznego spokoju i harmonii.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Karma</a:t>
            </a: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-joga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800" b="1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2000" b="1" noProof="0" dirty="0">
                <a:solidFill>
                  <a:srgbClr val="002060"/>
                </a:solidFill>
                <a:latin typeface="Constantia" panose="02030602050306030303" pitchFamily="18" charset="0"/>
              </a:rPr>
              <a:t>Zasady, które w niej obowiązują dotyczą bezinteresownego działania i pomagania potrzebującym. Dzięki temu osiąga się całkowite wyzwolenie czyli główny cel jogi. </a:t>
            </a:r>
          </a:p>
          <a:p>
            <a:pPr algn="ctr"/>
            <a:endParaRPr lang="pl-PL" sz="8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16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7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dirty="0">
              <a:solidFill>
                <a:srgbClr val="0070C0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b="1" dirty="0">
                <a:solidFill>
                  <a:srgbClr val="0070C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Podstawowe pozycje jogi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dirty="0">
              <a:solidFill>
                <a:srgbClr val="0070C0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pl-PL" sz="2000" b="1" i="0" dirty="0">
                <a:solidFill>
                  <a:srgbClr val="00B050"/>
                </a:solidFill>
                <a:effectLst/>
                <a:latin typeface="Constantia" panose="02030602050306030303" pitchFamily="18" charset="0"/>
              </a:rPr>
              <a:t>1 )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  Pozycje stojące</a:t>
            </a: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 fontAlgn="base"/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służą przygotowaniu się do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ćwiczeń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 i rozgrzaniu ciała </a:t>
            </a:r>
          </a:p>
          <a:p>
            <a:pPr algn="ctr" fontAlgn="base"/>
            <a:endParaRPr lang="pl-PL" sz="8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algn="ctr" fontAlgn="base"/>
            <a:r>
              <a:rPr lang="pl-PL" sz="2000" b="1" i="0" dirty="0">
                <a:solidFill>
                  <a:srgbClr val="00B050"/>
                </a:solidFill>
                <a:effectLst/>
                <a:latin typeface="Constantia" panose="02030602050306030303" pitchFamily="18" charset="0"/>
              </a:rPr>
              <a:t>2)  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Pozycje siedzące </a:t>
            </a:r>
          </a:p>
          <a:p>
            <a:pPr algn="ctr" fontAlgn="base"/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pomagają ustawić ciało we właściwej pozycji służącej medytacji</a:t>
            </a:r>
            <a:endParaRPr lang="pl-PL" sz="2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 fontAlgn="base"/>
            <a:endParaRPr lang="pl-PL" sz="800" b="1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R="0" lvl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3)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Pozycje skrętne</a:t>
            </a:r>
          </a:p>
          <a:p>
            <a:pPr marR="0" lvl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wykonywane są w pozycji stojącej lub siedzącej</a:t>
            </a:r>
          </a:p>
          <a:p>
            <a:pPr marR="0" lvl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pomagają usunąć różnego rodzaju bóle kostno-stawowe </a:t>
            </a:r>
          </a:p>
          <a:p>
            <a:pPr marR="0" lvl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oraz mięśniowe, szczególnie te pochodzące od kręgosłupa i bioder</a:t>
            </a:r>
          </a:p>
          <a:p>
            <a:pPr marR="0" lvl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algn="ctr" fontAlgn="base"/>
            <a:r>
              <a:rPr lang="pl-PL" sz="2000" b="1" dirty="0">
                <a:solidFill>
                  <a:srgbClr val="00B050"/>
                </a:solidFill>
                <a:latin typeface="Constantia" panose="02030602050306030303" pitchFamily="18" charset="0"/>
              </a:rPr>
              <a:t>4)  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Pozycje leżące i relaksacyjne </a:t>
            </a:r>
          </a:p>
          <a:p>
            <a:pPr algn="ctr" fontAlgn="base"/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s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łużą relaksacji i rozciągnięciu odpowiednich </a:t>
            </a:r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grup </a:t>
            </a:r>
            <a:r>
              <a:rPr lang="pl-PL" sz="2000" b="1" i="0" dirty="0">
                <a:solidFill>
                  <a:srgbClr val="002060"/>
                </a:solidFill>
                <a:effectLst/>
                <a:latin typeface="Constantia" panose="02030602050306030303" pitchFamily="18" charset="0"/>
              </a:rPr>
              <a:t>mięśniowych</a:t>
            </a:r>
          </a:p>
          <a:p>
            <a:pPr algn="just" fontAlgn="base"/>
            <a:r>
              <a:rPr lang="pl-PL" sz="2000" b="1" dirty="0">
                <a:solidFill>
                  <a:srgbClr val="002060"/>
                </a:solidFill>
                <a:latin typeface="Constantia" panose="02030602050306030303" pitchFamily="18" charset="0"/>
              </a:rPr>
              <a:t>                                      - 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asany w leżeniu na plecach  </a:t>
            </a:r>
          </a:p>
          <a:p>
            <a:pPr algn="just" fontAlgn="base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                                   -  asany w leżeniu na brzuchu</a:t>
            </a:r>
          </a:p>
          <a:p>
            <a:pPr algn="ctr" fontAlgn="base"/>
            <a:endParaRPr lang="pl-PL" sz="800" b="0" i="0" dirty="0">
              <a:solidFill>
                <a:srgbClr val="002060"/>
              </a:solidFill>
              <a:effectLst/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96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Korzyści wynikające z ćwiczeń jogi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oprawa funkcjonowania układów krążenia, 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oddechowego i trawiennego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</a:rPr>
              <a:t>2)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zwiększenie wydajności mięśni i ścięgien oraz zakresu ruchomości stawów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</a:rPr>
              <a:t>3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przyspieszenie procesów metabolicznych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oczyszczenie organizmu z toksyn </a:t>
            </a:r>
            <a:endParaRPr kumimoji="0" lang="pl-PL" sz="2200" b="1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</a:rPr>
              <a:t>5)</a:t>
            </a:r>
            <a:r>
              <a:rPr lang="pl-PL" sz="22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zlikwidowanie bólu stawów i kości oraz mięśni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</a:rPr>
              <a:t>6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</a:rPr>
              <a:t>)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</a:rPr>
              <a:t> dotlenienie organizmu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200" b="1" dirty="0">
                <a:solidFill>
                  <a:srgbClr val="00B050"/>
                </a:solidFill>
                <a:latin typeface="Constantia" panose="02030602050306030303" pitchFamily="18" charset="0"/>
              </a:rPr>
              <a:t>7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)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regeneracja systemu nerwowego</a:t>
            </a: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zmniejszenie stresu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poprawa samopoczucia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31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08668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Niezależnie od wybranej metody, cel jest zawsze ten sam czyli osiągnięcie wolności absolutnej </a:t>
            </a: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oraz spokoju ciała i umysłu.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Praktykowanie jogi najlepiej rozpocząć pod okiem wykwalifikowanego instruktora.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Mamy wtedy większą szansę na skorygowanie asany,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a także uzyskanie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cennych wskazówek.</a:t>
            </a:r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Na początek najlepiej wybrać ćwiczenia rozciągające i relaksacyjne. Można ćwiczyć indywidualnie, choć </a:t>
            </a: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joga w grupie jest bardziej motywująca. </a:t>
            </a: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Natomiast wyposażenie sal składa się z dużych luster, </a:t>
            </a: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dzięki czemu dokładnie i swobodnie </a:t>
            </a:r>
          </a:p>
          <a:p>
            <a:pPr algn="ctr"/>
            <a:r>
              <a:rPr lang="pl-PL" sz="2400" b="1" dirty="0">
                <a:solidFill>
                  <a:srgbClr val="002060"/>
                </a:solidFill>
                <a:latin typeface="Constantia" panose="02030602050306030303" pitchFamily="18" charset="0"/>
              </a:rPr>
              <a:t>można obejrzeć oraz poprawić swoją postawę.</a:t>
            </a:r>
          </a:p>
          <a:p>
            <a:pPr algn="ctr"/>
            <a:endParaRPr lang="pl-PL" sz="24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endParaRPr lang="pl-PL" sz="3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58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08B3B-B863-447A-8E3D-4137D93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75" y="122548"/>
            <a:ext cx="8851769" cy="75414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ln w="3175" cmpd="sng">
                  <a:noFill/>
                </a:ln>
                <a:solidFill>
                  <a:schemeClr val="accent3">
                    <a:lumMod val="75000"/>
                  </a:schemeClr>
                </a:solidFill>
                <a:latin typeface="Constantia" panose="02030602050306030303" pitchFamily="18" charset="0"/>
              </a:rPr>
              <a:t>JOGA</a:t>
            </a:r>
            <a:endParaRPr lang="pl-PL" sz="4800" dirty="0">
              <a:solidFill>
                <a:schemeClr val="accent3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CAB068F-69A9-4B24-A0FB-563B57A635FC}"/>
              </a:ext>
            </a:extLst>
          </p:cNvPr>
          <p:cNvSpPr/>
          <p:nvPr/>
        </p:nvSpPr>
        <p:spPr>
          <a:xfrm>
            <a:off x="268664" y="1046375"/>
            <a:ext cx="8606672" cy="5505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Prawidłowy oddech to kluczowy element jogi, który jest wstępem do efektywnych ćwiczeń oraz osiągnięcia jedności między ciałem i duszą. Według jogi, ten kto kontroluje swój oddech, może także kontrolować umysł, myśli i emocje.</a:t>
            </a:r>
            <a:endParaRPr lang="pl-PL" sz="32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000" b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Źródło: Małgorzata Kośla „wformie24.poradnikzdrowie.pl”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420134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Kropla</Template>
  <TotalTime>1193</TotalTime>
  <Words>1025</Words>
  <Application>Microsoft Office PowerPoint</Application>
  <PresentationFormat>Pokaz na ekranie (4:3)</PresentationFormat>
  <Paragraphs>176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2" baseType="lpstr">
      <vt:lpstr>Arial</vt:lpstr>
      <vt:lpstr>Bell MT</vt:lpstr>
      <vt:lpstr>Calibri</vt:lpstr>
      <vt:lpstr>Constantia</vt:lpstr>
      <vt:lpstr>Helvetica</vt:lpstr>
      <vt:lpstr>Times New Roman</vt:lpstr>
      <vt:lpstr>Tw Cen MT</vt:lpstr>
      <vt:lpstr>Kropla</vt:lpstr>
      <vt:lpstr>Prezentacja programu PowerPoint</vt:lpstr>
      <vt:lpstr>JOGA</vt:lpstr>
      <vt:lpstr>JOGA</vt:lpstr>
      <vt:lpstr>JOGA</vt:lpstr>
      <vt:lpstr>Rodzaje JOGi</vt:lpstr>
      <vt:lpstr>RODZAJE JOGi</vt:lpstr>
      <vt:lpstr>RODZAJE JOGi</vt:lpstr>
      <vt:lpstr>RODZAJE JOGi</vt:lpstr>
      <vt:lpstr>RODZAJE JOGi</vt:lpstr>
      <vt:lpstr>RODZAJE JOGi</vt:lpstr>
      <vt:lpstr>JOGA</vt:lpstr>
      <vt:lpstr>JOGA</vt:lpstr>
      <vt:lpstr>JOGA</vt:lpstr>
      <vt:lpstr>JOGA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Ewa Orłowska</dc:creator>
  <cp:lastModifiedBy>Ewa Orłowska</cp:lastModifiedBy>
  <cp:revision>30</cp:revision>
  <dcterms:created xsi:type="dcterms:W3CDTF">2020-12-08T22:32:39Z</dcterms:created>
  <dcterms:modified xsi:type="dcterms:W3CDTF">2020-12-30T13:40:34Z</dcterms:modified>
</cp:coreProperties>
</file>