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15" r:id="rId3"/>
    <p:sldId id="324" r:id="rId4"/>
    <p:sldId id="307" r:id="rId5"/>
    <p:sldId id="313" r:id="rId6"/>
    <p:sldId id="290" r:id="rId7"/>
    <p:sldId id="320" r:id="rId8"/>
    <p:sldId id="321" r:id="rId9"/>
    <p:sldId id="288" r:id="rId10"/>
    <p:sldId id="322" r:id="rId11"/>
    <p:sldId id="325" r:id="rId12"/>
    <p:sldId id="309" r:id="rId13"/>
    <p:sldId id="323" r:id="rId14"/>
    <p:sldId id="319" r:id="rId15"/>
  </p:sldIdLst>
  <p:sldSz cx="9144000" cy="6858000" type="screen4x3"/>
  <p:notesSz cx="6889750" cy="1002188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5F1FF"/>
    <a:srgbClr val="B92D14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596" autoAdjust="0"/>
  </p:normalViewPr>
  <p:slideViewPr>
    <p:cSldViewPr>
      <p:cViewPr varScale="1">
        <p:scale>
          <a:sx n="86" d="100"/>
          <a:sy n="86" d="100"/>
        </p:scale>
        <p:origin x="41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5558" cy="5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597" y="0"/>
            <a:ext cx="2985558" cy="5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60397"/>
            <a:ext cx="5511800" cy="45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9054"/>
            <a:ext cx="2985558" cy="5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597" y="9519054"/>
            <a:ext cx="2985558" cy="501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34" tIns="48317" rIns="96634" bIns="48317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1882D-B0CC-4A7C-AB83-E2A7C79E0B12}" type="slidenum">
              <a:rPr lang="en-US" altLang="pl-PL" smtClean="0"/>
              <a:pPr/>
              <a:t>2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415519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6.wdp"/><Relationship Id="rId1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0.png"/><Relationship Id="rId17" Type="http://schemas.openxmlformats.org/officeDocument/2006/relationships/image" Target="../media/image13.emf"/><Relationship Id="rId2" Type="http://schemas.openxmlformats.org/officeDocument/2006/relationships/image" Target="../media/image5.png"/><Relationship Id="rId16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9.png"/><Relationship Id="rId19" Type="http://schemas.microsoft.com/office/2007/relationships/hdphoto" Target="../media/hdphoto8.wdp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microsoft.com/office/2007/relationships/hdphoto" Target="../media/hdphoto10.wdp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20.png"/><Relationship Id="rId4" Type="http://schemas.microsoft.com/office/2007/relationships/hdphoto" Target="../media/hdphoto13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7" Type="http://schemas.microsoft.com/office/2007/relationships/hdphoto" Target="../media/hdphoto18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7.wdp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26.png"/><Relationship Id="rId4" Type="http://schemas.microsoft.com/office/2007/relationships/hdphoto" Target="../media/hdphoto19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1.wdp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FBC366-1492-4D47-B0DF-905D4849E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112568"/>
          </a:xfrm>
        </p:spPr>
        <p:txBody>
          <a:bodyPr/>
          <a:lstStyle/>
          <a:p>
            <a:pPr marL="0" indent="0" algn="ctr">
              <a:buNone/>
            </a:pPr>
            <a:r>
              <a:rPr lang="pl-PL" sz="3500" b="1" dirty="0">
                <a:solidFill>
                  <a:srgbClr val="C00000"/>
                </a:solidFill>
                <a:latin typeface="Bell MT" panose="02020503060305020303" pitchFamily="18" charset="0"/>
              </a:rPr>
              <a:t>Ćwiczenia wytrzymałościowe metodą obwodową</a:t>
            </a:r>
            <a:endParaRPr lang="pl-PL" sz="3500" b="1" dirty="0">
              <a:latin typeface="Bell MT" panose="02020503060305020303" pitchFamily="18" charset="0"/>
            </a:endParaRPr>
          </a:p>
          <a:p>
            <a:pPr marL="0" indent="0">
              <a:buNone/>
            </a:pPr>
            <a:r>
              <a:rPr lang="pl-PL" sz="2200" dirty="0">
                <a:latin typeface="Bell MT" panose="02020503060305020303" pitchFamily="18" charset="0"/>
              </a:rPr>
              <a:t>Przed przystąpieniem do ćwiczeń zrób rozgrzewkę wszystkich grup mięśniowych przez ok. 5 min. </a:t>
            </a:r>
          </a:p>
          <a:p>
            <a:pPr marL="0" indent="0">
              <a:buNone/>
            </a:pPr>
            <a:r>
              <a:rPr lang="pl-PL" sz="2200" dirty="0">
                <a:latin typeface="Bell MT" panose="02020503060305020303" pitchFamily="18" charset="0"/>
              </a:rPr>
              <a:t>Wykonaj zestaw10 ćwiczeń w 3 seriach.</a:t>
            </a:r>
          </a:p>
          <a:p>
            <a:pPr marL="0" indent="0">
              <a:buNone/>
            </a:pPr>
            <a:r>
              <a:rPr lang="pl-PL" sz="2200" dirty="0">
                <a:latin typeface="Bell MT" panose="02020503060305020303" pitchFamily="18" charset="0"/>
              </a:rPr>
              <a:t>Każde ćwiczenie wykonuj przez 20 sek., z krótką przerwą - 10 sek. między ćwiczeniami.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200" dirty="0">
                <a:latin typeface="Bell MT" panose="02020503060305020303" pitchFamily="18" charset="0"/>
              </a:rPr>
              <a:t>Po wykonaniu pierwszej serii 10 ćwiczeń – czynny odpoczynek 3-5 min.  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200" dirty="0">
                <a:latin typeface="Bell MT" panose="02020503060305020303" pitchFamily="18" charset="0"/>
              </a:rPr>
              <a:t>Po drugiej serii – czynny odpoczynek 3-5 min.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2200" dirty="0">
                <a:latin typeface="Bell MT" panose="02020503060305020303" pitchFamily="18" charset="0"/>
              </a:rPr>
              <a:t>Następnie wykonaj trzecią serię i zakończ trening ćwiczeniami uspokajająco-rozluźniającymi mięśnie ok. 3 min.</a:t>
            </a:r>
          </a:p>
          <a:p>
            <a:pPr marL="0" indent="0">
              <a:buNone/>
            </a:pPr>
            <a:endParaRPr lang="pl-PL" dirty="0">
              <a:latin typeface="Bell MT" panose="02020503060305020303" pitchFamily="18" charset="0"/>
            </a:endParaRPr>
          </a:p>
          <a:p>
            <a:pPr marL="0" indent="0">
              <a:buNone/>
            </a:pPr>
            <a:endParaRPr lang="pl-PL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786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rostokąt 102">
            <a:extLst>
              <a:ext uri="{FF2B5EF4-FFF2-40B4-BE49-F238E27FC236}">
                <a16:creationId xmlns:a16="http://schemas.microsoft.com/office/drawing/2014/main" id="{74D8F2FD-6F74-438A-AEB6-C91A0FEE6323}"/>
              </a:ext>
            </a:extLst>
          </p:cNvPr>
          <p:cNvSpPr/>
          <p:nvPr/>
        </p:nvSpPr>
        <p:spPr bwMode="auto">
          <a:xfrm>
            <a:off x="1125626" y="2617989"/>
            <a:ext cx="6902758" cy="3602275"/>
          </a:xfrm>
          <a:prstGeom prst="rect">
            <a:avLst/>
          </a:prstGeom>
          <a:noFill/>
          <a:ln w="57150">
            <a:solidFill>
              <a:srgbClr val="000000"/>
            </a:solidFill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D58B1E-AFA1-4168-B827-4FDA4F5FCE7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7221" y="2116128"/>
            <a:ext cx="1069833" cy="112394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BD4A738-67B3-440D-9E8D-1F74A637669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296" y="2112715"/>
            <a:ext cx="1451896" cy="1140449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A176D63-A67E-4930-AA6F-210B6544E07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7434" y="2090703"/>
            <a:ext cx="1184471" cy="1184471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E0E6EEF-9B02-479B-BA67-B2705B30D3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39924" y="2061175"/>
            <a:ext cx="1184471" cy="1184471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BC77B5D9-B571-4563-BCE8-7F73437C56A5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3834" y="5636913"/>
            <a:ext cx="1616029" cy="1075670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9C2B4003-943B-4DA1-9B57-139A0E7B8C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49486" y="5618398"/>
            <a:ext cx="1613504" cy="1075670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D15BC3F1-79F9-487D-B9F4-098F5626A2CB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3091" r="21147"/>
          <a:stretch/>
        </p:blipFill>
        <p:spPr>
          <a:xfrm>
            <a:off x="470003" y="2112715"/>
            <a:ext cx="1311224" cy="1110718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FF5B73D9-9A81-4D73-AC18-4E1D4AC18A21}"/>
              </a:ext>
            </a:extLst>
          </p:cNvPr>
          <p:cNvSpPr txBox="1"/>
          <p:nvPr/>
        </p:nvSpPr>
        <p:spPr>
          <a:xfrm>
            <a:off x="2664871" y="1599510"/>
            <a:ext cx="216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8809803-E1C6-41A2-AEB6-34A4CB0839E4}"/>
              </a:ext>
            </a:extLst>
          </p:cNvPr>
          <p:cNvSpPr txBox="1"/>
          <p:nvPr/>
        </p:nvSpPr>
        <p:spPr>
          <a:xfrm>
            <a:off x="4356366" y="1591834"/>
            <a:ext cx="354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II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2C8E40B-CE10-4E8F-B165-7CE87C86FD9A}"/>
              </a:ext>
            </a:extLst>
          </p:cNvPr>
          <p:cNvSpPr txBox="1"/>
          <p:nvPr/>
        </p:nvSpPr>
        <p:spPr>
          <a:xfrm>
            <a:off x="6169897" y="1599510"/>
            <a:ext cx="437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III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4880BD5-0631-4530-9FF7-97D72045A252}"/>
              </a:ext>
            </a:extLst>
          </p:cNvPr>
          <p:cNvSpPr txBox="1"/>
          <p:nvPr/>
        </p:nvSpPr>
        <p:spPr>
          <a:xfrm>
            <a:off x="7801944" y="1591833"/>
            <a:ext cx="537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IV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6B646C5-B4EB-4305-866B-20CC18A91B53}"/>
              </a:ext>
            </a:extLst>
          </p:cNvPr>
          <p:cNvSpPr txBox="1"/>
          <p:nvPr/>
        </p:nvSpPr>
        <p:spPr>
          <a:xfrm>
            <a:off x="8736903" y="4202330"/>
            <a:ext cx="396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V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FA26468-F541-4632-9D9C-34C11DEC7126}"/>
              </a:ext>
            </a:extLst>
          </p:cNvPr>
          <p:cNvSpPr txBox="1"/>
          <p:nvPr/>
        </p:nvSpPr>
        <p:spPr>
          <a:xfrm>
            <a:off x="8348079" y="5943915"/>
            <a:ext cx="596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VI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C17C1F5-5379-44E8-B903-2997B816C3B5}"/>
              </a:ext>
            </a:extLst>
          </p:cNvPr>
          <p:cNvSpPr txBox="1"/>
          <p:nvPr/>
        </p:nvSpPr>
        <p:spPr>
          <a:xfrm>
            <a:off x="4552818" y="5134975"/>
            <a:ext cx="595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VII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AE3245D0-1889-4344-8BA7-025CEB8C2686}"/>
              </a:ext>
            </a:extLst>
          </p:cNvPr>
          <p:cNvSpPr txBox="1"/>
          <p:nvPr/>
        </p:nvSpPr>
        <p:spPr>
          <a:xfrm>
            <a:off x="1793755" y="5125027"/>
            <a:ext cx="77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VIII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630136C-2B76-4A3B-9DBE-ECAE1E6CCEF2}"/>
              </a:ext>
            </a:extLst>
          </p:cNvPr>
          <p:cNvSpPr txBox="1"/>
          <p:nvPr/>
        </p:nvSpPr>
        <p:spPr>
          <a:xfrm>
            <a:off x="-192286" y="4202331"/>
            <a:ext cx="82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IX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B482E023-053A-489C-A378-AD352220D688}"/>
              </a:ext>
            </a:extLst>
          </p:cNvPr>
          <p:cNvSpPr txBox="1"/>
          <p:nvPr/>
        </p:nvSpPr>
        <p:spPr>
          <a:xfrm>
            <a:off x="786609" y="1604973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X</a:t>
            </a: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CCB7489E-CDFB-417B-9C1C-9B2D2980A7FA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4">
                <a:tint val="45000"/>
                <a:satMod val="400000"/>
              </a:schemeClr>
            </a:duotone>
            <a:alphaModFix amt="70000"/>
          </a:blip>
          <a:stretch>
            <a:fillRect/>
          </a:stretch>
        </p:blipFill>
        <p:spPr>
          <a:xfrm>
            <a:off x="7215033" y="3907519"/>
            <a:ext cx="1458964" cy="1163697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F7747067-BC89-4D25-A911-975C522C9051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4">
                <a:tint val="45000"/>
                <a:satMod val="400000"/>
              </a:schemeClr>
            </a:duotone>
            <a:alphaModFix amt="50000"/>
          </a:blip>
          <a:stretch>
            <a:fillRect/>
          </a:stretch>
        </p:blipFill>
        <p:spPr>
          <a:xfrm>
            <a:off x="400624" y="3841346"/>
            <a:ext cx="1224136" cy="1276104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id="{5E71D3D6-4B51-4FE7-8996-1F5244932382}"/>
              </a:ext>
            </a:extLst>
          </p:cNvPr>
          <p:cNvCxnSpPr/>
          <p:nvPr/>
        </p:nvCxnSpPr>
        <p:spPr bwMode="auto">
          <a:xfrm>
            <a:off x="4428555" y="3795112"/>
            <a:ext cx="1727621" cy="112407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9" name="pole tekstowe 108">
            <a:extLst>
              <a:ext uri="{FF2B5EF4-FFF2-40B4-BE49-F238E27FC236}">
                <a16:creationId xmlns:a16="http://schemas.microsoft.com/office/drawing/2014/main" id="{01BEB3E4-CBB3-423C-BFBA-E6FA83994264}"/>
              </a:ext>
            </a:extLst>
          </p:cNvPr>
          <p:cNvSpPr txBox="1"/>
          <p:nvPr/>
        </p:nvSpPr>
        <p:spPr>
          <a:xfrm>
            <a:off x="2053638" y="3522686"/>
            <a:ext cx="499835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Bell MT" panose="02020503060305020303" pitchFamily="18" charset="0"/>
              </a:rPr>
              <a:t>Ćwiczenie: 20 sek., przerwa 10 sek.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20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Obwód:</a:t>
            </a:r>
            <a:r>
              <a:rPr kumimoji="0" lang="pl-PL" sz="22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4 min. 50</a:t>
            </a:r>
            <a:r>
              <a:rPr lang="pl-PL" sz="2200" dirty="0">
                <a:solidFill>
                  <a:srgbClr val="4D4D4D"/>
                </a:solidFill>
                <a:latin typeface="Bell MT" panose="02020503060305020303" pitchFamily="18" charset="0"/>
              </a:rPr>
              <a:t> sek.</a:t>
            </a:r>
            <a:endParaRPr lang="pl-PL" sz="2200" dirty="0">
              <a:latin typeface="Bell MT" panose="02020503060305020303" pitchFamily="18" charset="0"/>
            </a:endParaRPr>
          </a:p>
          <a:p>
            <a:r>
              <a:rPr lang="pl-PL" sz="2200" dirty="0">
                <a:latin typeface="Bell MT" panose="02020503060305020303" pitchFamily="18" charset="0"/>
              </a:rPr>
              <a:t>Czynny odpoczynek: 3-5 min.</a:t>
            </a:r>
          </a:p>
          <a:p>
            <a:r>
              <a:rPr lang="pl-PL" sz="2200" dirty="0">
                <a:latin typeface="Bell MT" panose="02020503060305020303" pitchFamily="18" charset="0"/>
              </a:rPr>
              <a:t>Ilość: 3 serie </a:t>
            </a:r>
          </a:p>
          <a:p>
            <a:endParaRPr lang="pl-PL" sz="2200" dirty="0">
              <a:latin typeface="Bell MT" panose="02020503060305020303" pitchFamily="18" charset="0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8D4110C-E91A-4006-AEC2-16698EEDF36A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452" y="5614300"/>
            <a:ext cx="2144190" cy="1053565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148062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E1E26265-2EBB-49E6-B3A2-EDF98DF72A0B}"/>
              </a:ext>
            </a:extLst>
          </p:cNvPr>
          <p:cNvSpPr txBox="1"/>
          <p:nvPr/>
        </p:nvSpPr>
        <p:spPr>
          <a:xfrm>
            <a:off x="179512" y="1700808"/>
            <a:ext cx="8964488" cy="7986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1. Ćwiczenie - </a:t>
            </a: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uginanie i prostowanie ramion w podporze leżąc przodem</a:t>
            </a:r>
            <a:endParaRPr kumimoji="0" lang="pl-PL" altLang="pl-PL" sz="35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sz="2200" kern="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sz="2200" kern="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sz="2200" kern="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kern="0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wyjściowa: </a:t>
            </a:r>
            <a:r>
              <a:rPr lang="pl-PL" altLang="pl-PL" sz="2200" kern="0" dirty="0">
                <a:latin typeface="Bell MT" panose="02020503060305020303" pitchFamily="18" charset="0"/>
              </a:rPr>
              <a:t>podpór leżąc przodem, dłonie ustawione na szerokość barków, stopy na szerokość bioder.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kern="0" dirty="0">
                <a:solidFill>
                  <a:schemeClr val="bg2"/>
                </a:solidFill>
                <a:latin typeface="Bell MT" panose="02020503060305020303" pitchFamily="18" charset="0"/>
              </a:rPr>
              <a:t>Ruch: </a:t>
            </a:r>
            <a:r>
              <a:rPr lang="pl-PL" altLang="pl-PL" sz="2200" kern="0" dirty="0">
                <a:latin typeface="Bell MT" panose="02020503060305020303" pitchFamily="18" charset="0"/>
              </a:rPr>
              <a:t>opuszczanie i unoszenie ciała poprzez uginanie i prostowanie ramion.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kern="0" dirty="0">
                <a:solidFill>
                  <a:schemeClr val="bg2"/>
                </a:solidFill>
                <a:latin typeface="Bell MT" panose="02020503060305020303" pitchFamily="18" charset="0"/>
              </a:rPr>
              <a:t>Uwagi: </a:t>
            </a:r>
            <a:r>
              <a:rPr lang="pl-PL" altLang="pl-PL" sz="2200" kern="0" dirty="0">
                <a:latin typeface="Bell MT" panose="02020503060305020303" pitchFamily="18" charset="0"/>
              </a:rPr>
              <a:t>kontakt z podłożem powinny mieć tylko palce stóp i dłonie. Jeśli pompki klasyczne są zbyt trudne wykonaj ćwiczenie w podporze na kolanach.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kern="0" dirty="0">
                <a:solidFill>
                  <a:srgbClr val="C00000"/>
                </a:solidFill>
                <a:latin typeface="Bell MT" panose="02020503060305020303" pitchFamily="18" charset="0"/>
              </a:rPr>
              <a:t>Oddychanie:</a:t>
            </a:r>
            <a:r>
              <a:rPr lang="pl-PL" altLang="pl-PL" sz="2200" kern="0" dirty="0">
                <a:latin typeface="Bell MT" panose="02020503060305020303" pitchFamily="18" charset="0"/>
              </a:rPr>
              <a:t> wdech - przy uginaniu ramion, wydech - prostowanie ramion.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200" kern="0" dirty="0">
                <a:solidFill>
                  <a:schemeClr val="bg2"/>
                </a:solidFill>
                <a:latin typeface="Bell MT" panose="02020503060305020303" pitchFamily="18" charset="0"/>
              </a:rPr>
              <a:t>Oddziaływanie: </a:t>
            </a:r>
            <a:r>
              <a:rPr lang="pl-PL" altLang="pl-PL" sz="2200" kern="0" dirty="0">
                <a:latin typeface="Bell MT" panose="02020503060305020303" pitchFamily="18" charset="0"/>
              </a:rPr>
              <a:t>mięśnie ramion, obręczy barkowej, mięśnie klatki piersiowej.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kern="0" dirty="0"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kern="0" dirty="0"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kern="0" dirty="0"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8C7DAE9-3DFD-4B6E-8C1A-EBA1EC3CE8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8684" b="44936"/>
          <a:stretch/>
        </p:blipFill>
        <p:spPr>
          <a:xfrm>
            <a:off x="432153" y="2636910"/>
            <a:ext cx="1948450" cy="949043"/>
          </a:xfrm>
          <a:prstGeom prst="rect">
            <a:avLst/>
          </a:prstGeom>
          <a:ln>
            <a:noFill/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F91CF85-042E-41CB-A9CC-405428C13F9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8224" y="2145710"/>
            <a:ext cx="1593912" cy="146575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5380591-3C6F-4368-ABB1-1963B06AAB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Brush/>
                    </a14:imgEffect>
                  </a14:imgLayer>
                </a14:imgProps>
              </a:ext>
            </a:extLst>
          </a:blip>
          <a:srcRect t="49255"/>
          <a:stretch/>
        </p:blipFill>
        <p:spPr>
          <a:xfrm>
            <a:off x="2728282" y="2636911"/>
            <a:ext cx="1948591" cy="94904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2514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0BF87212-372C-40B5-AFF4-89E802E06C6F}"/>
              </a:ext>
            </a:extLst>
          </p:cNvPr>
          <p:cNvSpPr txBox="1"/>
          <p:nvPr/>
        </p:nvSpPr>
        <p:spPr>
          <a:xfrm>
            <a:off x="107504" y="1731041"/>
            <a:ext cx="8951190" cy="6406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	2</a:t>
            </a: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Ćwiczenie - p</a:t>
            </a:r>
            <a:r>
              <a:rPr lang="pl-PL" altLang="pl-PL" sz="3500" b="1" kern="0" dirty="0" err="1">
                <a:solidFill>
                  <a:srgbClr val="C00000"/>
                </a:solidFill>
                <a:latin typeface="Bell MT" panose="02020503060305020303" pitchFamily="18" charset="0"/>
              </a:rPr>
              <a:t>rzysiady</a:t>
            </a:r>
            <a:endParaRPr lang="pl-PL" altLang="pl-PL" sz="3500" b="1" kern="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sz="3500" b="1" kern="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kern="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wyjściowa: </a:t>
            </a:r>
            <a:r>
              <a:rPr lang="pl-PL" altLang="pl-PL" kern="0" dirty="0">
                <a:latin typeface="Bell MT" panose="02020503060305020303" pitchFamily="18" charset="0"/>
              </a:rPr>
              <a:t>s</a:t>
            </a:r>
            <a:r>
              <a:rPr kumimoji="0" lang="pl-PL" altLang="pl-PL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tań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prosto w lekkim rozkroku,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ręce przed </a:t>
            </a:r>
            <a:r>
              <a:rPr lang="pl-PL" altLang="pl-PL" kern="0" dirty="0" err="1">
                <a:latin typeface="Bell MT" panose="02020503060305020303" pitchFamily="18" charset="0"/>
              </a:rPr>
              <a:t>so</a:t>
            </a:r>
            <a:r>
              <a:rPr kumimoji="0" lang="pl-PL" altLang="pl-PL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bą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, łokcie wyprostowane. </a:t>
            </a:r>
            <a:b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</a:b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Ruch: 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powoli zacznij uginać kolana jednocześnie wypychając biodra do tyłu, ręce trzymaj przed sobą</a:t>
            </a: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(kąt między udem a podudziem powinien wynosić maksymalnie 90 stopni)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</a:t>
            </a: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Prostując kolana, powróć do pozycji wyjściowej.</a:t>
            </a:r>
            <a:endParaRPr kumimoji="0" lang="pl-PL" altLang="pl-PL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chemeClr val="bg2"/>
                </a:solidFill>
                <a:latin typeface="Bell MT" panose="02020503060305020303" pitchFamily="18" charset="0"/>
              </a:rPr>
              <a:t>Uwagi: </a:t>
            </a:r>
            <a:r>
              <a:rPr lang="pl-PL" altLang="pl-PL" kern="0" dirty="0">
                <a:latin typeface="Bell MT" panose="02020503060305020303" pitchFamily="18" charset="0"/>
              </a:rPr>
              <a:t>s</a:t>
            </a:r>
            <a:r>
              <a:rPr kumimoji="0" lang="pl-PL" altLang="pl-PL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taraj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się, aby stopy przylegały w pełni do podłoża, a kolana nie </a:t>
            </a:r>
            <a:r>
              <a:rPr lang="pl-PL" altLang="pl-PL" kern="0" dirty="0">
                <a:latin typeface="Bell MT" panose="02020503060305020303" pitchFamily="18" charset="0"/>
              </a:rPr>
              <a:t>przekraczały linii </a:t>
            </a:r>
            <a:r>
              <a:rPr kumimoji="0" lang="pl-PL" altLang="pl-PL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palcó</a:t>
            </a:r>
            <a:r>
              <a:rPr lang="pl-PL" altLang="pl-PL" kern="0" dirty="0">
                <a:latin typeface="Bell MT" panose="02020503060305020303" pitchFamily="18" charset="0"/>
              </a:rPr>
              <a:t>w s</a:t>
            </a:r>
            <a:r>
              <a:rPr kumimoji="0" lang="pl-PL" altLang="pl-PL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tóp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</a:t>
            </a:r>
            <a:r>
              <a:rPr lang="pl-PL" altLang="pl-PL" kern="0" dirty="0">
                <a:latin typeface="Bell MT" panose="02020503060305020303" pitchFamily="18" charset="0"/>
              </a:rPr>
              <a:t>Utrzymuj 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proste plecy </a:t>
            </a:r>
            <a:r>
              <a:rPr lang="pl-PL" altLang="pl-PL" kern="0" dirty="0">
                <a:solidFill>
                  <a:srgbClr val="4D4D4D"/>
                </a:solidFill>
                <a:latin typeface="Bell MT" panose="02020503060305020303" pitchFamily="18" charset="0"/>
              </a:rPr>
              <a:t>i wciągnięty brzuch</a:t>
            </a: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chemeClr val="bg2"/>
                </a:solidFill>
                <a:latin typeface="Bell MT" panose="02020503060305020303" pitchFamily="18" charset="0"/>
              </a:rPr>
              <a:t>Oddychanie:</a:t>
            </a: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 - przy ruchu w dół, wydech - w górę.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chemeClr val="bg2"/>
                </a:solidFill>
                <a:latin typeface="Bell MT" panose="02020503060305020303" pitchFamily="18" charset="0"/>
              </a:rPr>
              <a:t>Oddziaływanie:</a:t>
            </a: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mięśnie nóg, pośladków, dolnej części pleców.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24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</a:br>
            <a:endParaRPr kumimoji="0" lang="pl-PL" altLang="pl-PL" sz="4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4D2D240-7FF8-4DCA-9065-0A6E79663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3002" y="1671000"/>
            <a:ext cx="2243494" cy="17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6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9036496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500" b="1" dirty="0">
                <a:solidFill>
                  <a:srgbClr val="C00000"/>
                </a:solidFill>
                <a:latin typeface="Bell MT" panose="02020503060305020303" pitchFamily="18" charset="0"/>
              </a:rPr>
              <a:t>3. Ćwiczenie - siad z leżenia </a:t>
            </a:r>
            <a:endParaRPr lang="pl-PL" altLang="pl-PL" sz="35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wyjściowa: </a:t>
            </a:r>
            <a:r>
              <a:rPr lang="pl-PL" altLang="pl-PL" sz="2400" dirty="0">
                <a:latin typeface="Bell MT" panose="02020503060305020303" pitchFamily="18" charset="0"/>
              </a:rPr>
              <a:t>leżenie tyłem, ręce splecione na karku, łokcie ułożone szeroko, nogi ugięte w kolanach pod kątem prostym.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chemeClr val="bg2"/>
                </a:solidFill>
                <a:latin typeface="Bell MT" panose="02020503060305020303" pitchFamily="18" charset="0"/>
              </a:rPr>
              <a:t>Ruch: </a:t>
            </a:r>
            <a:r>
              <a:rPr lang="pl-PL" altLang="pl-PL" sz="2400" dirty="0">
                <a:latin typeface="Bell MT" panose="02020503060305020303" pitchFamily="18" charset="0"/>
              </a:rPr>
              <a:t>przejście z leżenia do siadu z zatrzymaniem (1-2 sek.), następnie wróć do pozycji wyjściowej.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rgbClr val="C00000"/>
                </a:solidFill>
                <a:latin typeface="Bell MT" panose="02020503060305020303" pitchFamily="18" charset="0"/>
              </a:rPr>
              <a:t>Uwaga: </a:t>
            </a:r>
            <a:r>
              <a:rPr lang="pl-PL" altLang="pl-PL" sz="2400" dirty="0">
                <a:latin typeface="Bell MT" panose="02020503060305020303" pitchFamily="18" charset="0"/>
              </a:rPr>
              <a:t>jeśli ćwiczenie z rękami na karku jest zbyt trudne trzymaj ręce z boku głowy (przy uszach).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rgbClr val="C00000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2400" dirty="0">
                <a:latin typeface="Bell MT" panose="02020503060305020303" pitchFamily="18" charset="0"/>
              </a:rPr>
              <a:t>wydech – ruch w górę, wdech - powrót do pozycji wyjściowej.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chemeClr val="bg2"/>
                </a:solidFill>
                <a:latin typeface="Bell MT" panose="02020503060305020303" pitchFamily="18" charset="0"/>
              </a:rPr>
              <a:t>Oddziaływanie: </a:t>
            </a:r>
            <a:r>
              <a:rPr lang="pl-PL" altLang="pl-PL" sz="2400" dirty="0">
                <a:latin typeface="Bell MT" panose="02020503060305020303" pitchFamily="18" charset="0"/>
              </a:rPr>
              <a:t>mięsień prosty brzucha.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4482C5F-3962-46BB-B687-BF1B743DDC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42414"/>
          <a:stretch/>
        </p:blipFill>
        <p:spPr>
          <a:xfrm>
            <a:off x="5364088" y="5025791"/>
            <a:ext cx="3131016" cy="180303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7F65DE4-F113-498E-86A7-090C84B333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58997"/>
          <a:stretch/>
        </p:blipFill>
        <p:spPr>
          <a:xfrm>
            <a:off x="899591" y="5493535"/>
            <a:ext cx="3290115" cy="134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976C88-E388-4DD4-A58F-A6EBD8384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734" y="1700808"/>
            <a:ext cx="8856986" cy="4267200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3500" b="1" dirty="0">
                <a:solidFill>
                  <a:srgbClr val="C00000"/>
                </a:solidFill>
                <a:latin typeface="Bell MT" panose="02020503060305020303" pitchFamily="18" charset="0"/>
              </a:rPr>
              <a:t>4</a:t>
            </a: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Ćwiczenie </a:t>
            </a:r>
            <a:r>
              <a:rPr lang="pl-PL" altLang="pl-PL" sz="3500" b="1" dirty="0">
                <a:solidFill>
                  <a:srgbClr val="C00000"/>
                </a:solidFill>
                <a:latin typeface="Bell MT" panose="02020503060305020303" pitchFamily="18" charset="0"/>
              </a:rPr>
              <a:t>- p</a:t>
            </a:r>
            <a:r>
              <a:rPr kumimoji="0" lang="pl-PL" altLang="pl-PL" sz="35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ajacyki</a:t>
            </a:r>
            <a:endParaRPr kumimoji="0" lang="pl-PL" altLang="pl-PL" sz="35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sz="240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400" dirty="0">
                <a:solidFill>
                  <a:srgbClr val="C00000"/>
                </a:solidFill>
                <a:latin typeface="Bell MT" panose="02020503060305020303" pitchFamily="18" charset="0"/>
              </a:rPr>
              <a:t>Pozycja wyjściowa: </a:t>
            </a:r>
            <a:r>
              <a:rPr lang="pl-PL" altLang="pl-PL" sz="2400" dirty="0">
                <a:solidFill>
                  <a:srgbClr val="4D4D4D"/>
                </a:solidFill>
                <a:latin typeface="Bell MT" panose="02020503060305020303" pitchFamily="18" charset="0"/>
              </a:rPr>
              <a:t>stań, złącz nogi, opuść ręce wzdłuż tułowia.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Ruch: 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wykonaj podskok z rozkrokiem bocznym nóg i uniesieniem rąk nad głową, wróć do pozycji wyjściowej.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400" dirty="0">
                <a:solidFill>
                  <a:srgbClr val="C00000"/>
                </a:solidFill>
                <a:latin typeface="Bell MT" panose="02020503060305020303" pitchFamily="18" charset="0"/>
              </a:rPr>
              <a:t>Oddychanie</a:t>
            </a:r>
            <a:r>
              <a:rPr lang="pl-PL" altLang="pl-PL" sz="2400" dirty="0">
                <a:solidFill>
                  <a:srgbClr val="4D4D4D"/>
                </a:solidFill>
                <a:latin typeface="Bell MT" panose="02020503060305020303" pitchFamily="18" charset="0"/>
              </a:rPr>
              <a:t>: wdech - podskok,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400" dirty="0">
                <a:solidFill>
                  <a:srgbClr val="4D4D4D"/>
                </a:solidFill>
                <a:latin typeface="Bell MT" panose="02020503060305020303" pitchFamily="18" charset="0"/>
              </a:rPr>
              <a:t>wydech - powrót do pozycji wyjściowej.</a:t>
            </a:r>
            <a:endParaRPr kumimoji="0" lang="pl-PL" altLang="pl-PL" sz="24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400" dirty="0">
                <a:solidFill>
                  <a:srgbClr val="C00000"/>
                </a:solidFill>
                <a:latin typeface="Bell MT" panose="02020503060305020303" pitchFamily="18" charset="0"/>
              </a:rPr>
              <a:t>Oddziaływanie:</a:t>
            </a:r>
            <a:r>
              <a:rPr lang="pl-PL" altLang="pl-PL" sz="2400" dirty="0">
                <a:solidFill>
                  <a:srgbClr val="4D4D4D"/>
                </a:solidFill>
                <a:latin typeface="Bell MT" panose="02020503060305020303" pitchFamily="18" charset="0"/>
              </a:rPr>
              <a:t> mięśnie nóg, ramion,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400" dirty="0">
                <a:solidFill>
                  <a:srgbClr val="4D4D4D"/>
                </a:solidFill>
                <a:latin typeface="Bell MT" panose="02020503060305020303" pitchFamily="18" charset="0"/>
              </a:rPr>
              <a:t>obręczy barkowej, bioder, brzucha.</a:t>
            </a:r>
            <a:endParaRPr kumimoji="0" lang="pl-PL" altLang="pl-PL" sz="24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indent="0">
              <a:buNone/>
            </a:pPr>
            <a:endParaRPr lang="pl-PL" sz="2400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67FECD7-0C26-4FEF-BF87-AB7D0C5F1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96136" y="3573016"/>
            <a:ext cx="273630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3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E6ECE40-E924-4351-A274-C896AC3AF43E}"/>
              </a:ext>
            </a:extLst>
          </p:cNvPr>
          <p:cNvSpPr txBox="1"/>
          <p:nvPr/>
        </p:nvSpPr>
        <p:spPr>
          <a:xfrm>
            <a:off x="179512" y="1700808"/>
            <a:ext cx="8964488" cy="3750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5</a:t>
            </a: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Ćwiczenie - r</a:t>
            </a:r>
            <a:r>
              <a:rPr lang="pl-PL" altLang="pl-PL" sz="3500" b="1" kern="0" dirty="0" err="1">
                <a:solidFill>
                  <a:srgbClr val="C00000"/>
                </a:solidFill>
                <a:latin typeface="Bell MT" panose="02020503060305020303" pitchFamily="18" charset="0"/>
              </a:rPr>
              <a:t>owerek</a:t>
            </a: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 ze skrętami tułowia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wyjściowa: </a:t>
            </a: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leżenie tyłem, ręce splecione na karku, łokcie ułożone szeroko, nogi lekko rozstawione ugięte w kolanach.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Ruch: </a:t>
            </a:r>
            <a:r>
              <a:rPr lang="pl-PL" altLang="pl-PL" sz="2100" kern="0" dirty="0">
                <a:solidFill>
                  <a:srgbClr val="4D4D4D"/>
                </a:solidFill>
                <a:latin typeface="Bell MT" panose="02020503060305020303" pitchFamily="18" charset="0"/>
              </a:rPr>
              <a:t>w</a:t>
            </a:r>
            <a:r>
              <a:rPr kumimoji="0" lang="pl-PL" altLang="pl-PL" sz="2100" b="0" i="0" u="none" strike="noStrike" kern="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yprostuj</a:t>
            </a: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prawą nogę</a:t>
            </a:r>
            <a:r>
              <a:rPr lang="pl-PL" altLang="pl-PL" sz="2100" kern="0" dirty="0">
                <a:solidFill>
                  <a:srgbClr val="4D4D4D"/>
                </a:solidFill>
                <a:latin typeface="Bell MT" panose="02020503060305020303" pitchFamily="18" charset="0"/>
              </a:rPr>
              <a:t> równocześnie</a:t>
            </a: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skręcając tułów przyciągnij lewe kolano do prawego łokcia</a:t>
            </a:r>
            <a:r>
              <a:rPr lang="pl-PL" altLang="pl-PL" sz="2100" kern="0" dirty="0">
                <a:solidFill>
                  <a:srgbClr val="4D4D4D"/>
                </a:solidFill>
                <a:latin typeface="Bell MT" panose="02020503060305020303" pitchFamily="18" charset="0"/>
              </a:rPr>
              <a:t>. Ruch powtórz na drugą stronę.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Wykonuj naprzemiennie.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100" kern="0" dirty="0">
                <a:solidFill>
                  <a:schemeClr val="bg2"/>
                </a:solidFill>
                <a:latin typeface="Bell MT" panose="02020503060305020303" pitchFamily="18" charset="0"/>
              </a:rPr>
              <a:t>Uwaga: </a:t>
            </a:r>
            <a:r>
              <a:rPr lang="pl-PL" altLang="pl-PL" sz="2100" kern="0" dirty="0">
                <a:latin typeface="Bell MT" panose="02020503060305020303" pitchFamily="18" charset="0"/>
              </a:rPr>
              <a:t>nogę wyprostowaną utrzymuj nad podłożem.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Oddychanie: </a:t>
            </a: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wydech – przyciąganie kolana do łokcia, wdech - </a:t>
            </a:r>
            <a:r>
              <a:rPr lang="pl-PL" altLang="pl-PL" sz="2100" kern="0" dirty="0">
                <a:solidFill>
                  <a:srgbClr val="4D4D4D"/>
                </a:solidFill>
                <a:latin typeface="Bell MT" panose="02020503060305020303" pitchFamily="18" charset="0"/>
              </a:rPr>
              <a:t>powrót</a:t>
            </a:r>
            <a:endParaRPr kumimoji="0" lang="pl-PL" altLang="pl-PL" sz="2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Oddziaływanie: </a:t>
            </a:r>
            <a:r>
              <a:rPr kumimoji="0" lang="pl-PL" altLang="pl-PL" sz="2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mięsień prosty brzucha, mięśnie skośne brzucha, mięsień  biodrowo-lędźwiowy.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3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A1DF333-82F1-4D72-8554-29FFB91FD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1439" y="5197702"/>
            <a:ext cx="2142089" cy="142958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81432CD-5749-4B7A-849D-9DCACAFB4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0702" y="5197701"/>
            <a:ext cx="2142089" cy="1429582"/>
          </a:xfrm>
          <a:prstGeom prst="rect">
            <a:avLst/>
          </a:prstGeom>
        </p:spPr>
      </p:pic>
      <p:pic>
        <p:nvPicPr>
          <p:cNvPr id="12" name="Obraz 11" descr="Obraz zawierający osoba, leżące, siedzi, kobieta&#10;&#10;Opis wygenerowany automatycznie">
            <a:extLst>
              <a:ext uri="{FF2B5EF4-FFF2-40B4-BE49-F238E27FC236}">
                <a16:creationId xmlns:a16="http://schemas.microsoft.com/office/drawing/2014/main" id="{31EA0D95-36FF-45E2-A2DB-CC304056FE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75" y="5197701"/>
            <a:ext cx="2541479" cy="142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03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424936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3500" b="1" dirty="0">
                <a:solidFill>
                  <a:srgbClr val="C00000"/>
                </a:solidFill>
                <a:latin typeface="Bell MT" panose="02020503060305020303" pitchFamily="18" charset="0"/>
              </a:rPr>
              <a:t>6. Ćwiczenie - wspinaczka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wyjściowa: </a:t>
            </a:r>
            <a:r>
              <a:rPr lang="pl-PL" altLang="pl-PL" sz="2400" dirty="0">
                <a:solidFill>
                  <a:schemeClr val="accent4"/>
                </a:solidFill>
                <a:latin typeface="Bell MT" panose="02020503060305020303" pitchFamily="18" charset="0"/>
              </a:rPr>
              <a:t>podpór leżąc przodem.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chemeClr val="bg2"/>
                </a:solidFill>
                <a:latin typeface="Bell MT" panose="02020503060305020303" pitchFamily="18" charset="0"/>
              </a:rPr>
              <a:t>Ruch: </a:t>
            </a:r>
            <a:r>
              <a:rPr lang="pl-PL" altLang="pl-PL" sz="2400" dirty="0">
                <a:solidFill>
                  <a:schemeClr val="accent4"/>
                </a:solidFill>
                <a:latin typeface="Bell MT" panose="02020503060305020303" pitchFamily="18" charset="0"/>
              </a:rPr>
              <a:t>rytmicznie przyciągaj raz prawe raz lewe kolano jak najbliżej klatki piersiowej imitując ruch wspinania się.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chemeClr val="bg2"/>
                </a:solidFill>
                <a:latin typeface="Bell MT" panose="02020503060305020303" pitchFamily="18" charset="0"/>
              </a:rPr>
              <a:t>Uwagi: </a:t>
            </a:r>
            <a:r>
              <a:rPr lang="pl-PL" altLang="pl-PL" sz="2400" dirty="0">
                <a:solidFill>
                  <a:schemeClr val="accent4"/>
                </a:solidFill>
                <a:latin typeface="Bell MT" panose="02020503060305020303" pitchFamily="18" charset="0"/>
              </a:rPr>
              <a:t>w momencie podciągania nogi staraj się nie dotykać palcami stóp do podłoża.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2400" dirty="0">
                <a:solidFill>
                  <a:schemeClr val="accent4"/>
                </a:solidFill>
                <a:latin typeface="Bell MT" panose="02020503060305020303" pitchFamily="18" charset="0"/>
              </a:rPr>
              <a:t>wydech - przyciąganie nogi, wdech - powrót do pozycji wyjściowej.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2400" dirty="0">
                <a:solidFill>
                  <a:schemeClr val="bg2"/>
                </a:solidFill>
                <a:latin typeface="Bell MT" panose="02020503060305020303" pitchFamily="18" charset="0"/>
              </a:rPr>
              <a:t>Oddziaływanie: </a:t>
            </a:r>
            <a:r>
              <a:rPr lang="pl-PL" altLang="pl-PL" sz="2400" dirty="0">
                <a:solidFill>
                  <a:schemeClr val="accent4"/>
                </a:solidFill>
                <a:latin typeface="Bell MT" panose="02020503060305020303" pitchFamily="18" charset="0"/>
              </a:rPr>
              <a:t>mięśnie nóg, obręczy biodrowej, brzucha.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400" dirty="0">
              <a:solidFill>
                <a:schemeClr val="accent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400" dirty="0">
              <a:solidFill>
                <a:schemeClr val="accent4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EEEF9F5-A712-45D1-A35E-954D08EF06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795" r="11406" b="50000"/>
          <a:stretch/>
        </p:blipFill>
        <p:spPr>
          <a:xfrm>
            <a:off x="506724" y="4955399"/>
            <a:ext cx="3891697" cy="170785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077EBA67-3B2C-4212-B190-3AB1BB27C9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748" t="50050" r="11412"/>
          <a:stretch/>
        </p:blipFill>
        <p:spPr>
          <a:xfrm>
            <a:off x="4745577" y="4955399"/>
            <a:ext cx="3891699" cy="170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DBB2C4B-DB2A-46A2-988E-02F3065119F3}"/>
              </a:ext>
            </a:extLst>
          </p:cNvPr>
          <p:cNvSpPr txBox="1"/>
          <p:nvPr/>
        </p:nvSpPr>
        <p:spPr>
          <a:xfrm>
            <a:off x="161764" y="1700808"/>
            <a:ext cx="8982236" cy="4145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7</a:t>
            </a: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Ćwiczenie</a:t>
            </a: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 - unoszenie tułowia w leżeniu przodem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B92D14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</a:t>
            </a:r>
            <a:r>
              <a:rPr lang="pl-PL" altLang="pl-PL" kern="0" dirty="0">
                <a:solidFill>
                  <a:srgbClr val="B92D14"/>
                </a:solidFill>
                <a:latin typeface="Bell MT" panose="02020503060305020303" pitchFamily="18" charset="0"/>
              </a:rPr>
              <a:t>: </a:t>
            </a:r>
            <a:r>
              <a:rPr lang="pl-PL" altLang="pl-PL" kern="0" dirty="0">
                <a:solidFill>
                  <a:srgbClr val="404040"/>
                </a:solidFill>
                <a:latin typeface="Bell MT" panose="02020503060305020303" pitchFamily="18" charset="0"/>
              </a:rPr>
              <a:t>leżenie przodem, ręce splecione pod brodą, łokcie ułożone szeroko.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rgbClr val="B92D14"/>
                </a:solidFill>
                <a:latin typeface="Bell MT" panose="02020503060305020303" pitchFamily="18" charset="0"/>
              </a:rPr>
              <a:t>Ruch: </a:t>
            </a:r>
            <a:r>
              <a:rPr lang="pl-PL" altLang="pl-PL" kern="0" dirty="0">
                <a:solidFill>
                  <a:srgbClr val="404040"/>
                </a:solidFill>
                <a:latin typeface="Bell MT" panose="02020503060305020303" pitchFamily="18" charset="0"/>
              </a:rPr>
              <a:t>wykonaj wznos tułowia maksymalnie do góry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rgbClr val="404040"/>
                </a:solidFill>
                <a:latin typeface="Bell MT" panose="02020503060305020303" pitchFamily="18" charset="0"/>
              </a:rPr>
              <a:t>z zatrzymaniem (1-2 sek.), następnie wróć do pozycji wyjściowej.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rgbClr val="C00000"/>
                </a:solidFill>
                <a:latin typeface="Bell MT" panose="02020503060305020303" pitchFamily="18" charset="0"/>
              </a:rPr>
              <a:t>Uwaga: </a:t>
            </a:r>
            <a:r>
              <a:rPr lang="pl-PL" altLang="pl-PL" kern="0" dirty="0">
                <a:latin typeface="Bell MT" panose="02020503060305020303" pitchFamily="18" charset="0"/>
              </a:rPr>
              <a:t>nie odrywaj bioder od podłoża.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B92D14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Oddychanie: </a:t>
            </a: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wdech - wznos tułowia, wydech - powrót do pozycji wyjściowej.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b="0" i="0" u="none" strike="noStrike" kern="0" cap="none" spc="0" normalizeH="0" baseline="0" noProof="0" dirty="0">
                <a:ln>
                  <a:noFill/>
                </a:ln>
                <a:solidFill>
                  <a:srgbClr val="B92D14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Oddziaływanie</a:t>
            </a:r>
            <a:r>
              <a:rPr lang="pl-PL" altLang="pl-PL" kern="0" dirty="0">
                <a:solidFill>
                  <a:srgbClr val="B92D14"/>
                </a:solidFill>
                <a:latin typeface="Bell MT" panose="02020503060305020303" pitchFamily="18" charset="0"/>
              </a:rPr>
              <a:t>: </a:t>
            </a:r>
            <a:r>
              <a:rPr lang="pl-PL" altLang="pl-PL" kern="0" dirty="0">
                <a:solidFill>
                  <a:srgbClr val="404040"/>
                </a:solidFill>
                <a:latin typeface="Bell MT" panose="02020503060305020303" pitchFamily="18" charset="0"/>
              </a:rPr>
              <a:t>mięśnie proste grzbietu, pośladkowe.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2828D69-321E-478C-8932-1C5286C95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52580"/>
          <a:stretch/>
        </p:blipFill>
        <p:spPr>
          <a:xfrm>
            <a:off x="4793526" y="5481228"/>
            <a:ext cx="4032448" cy="127479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AFD2C95-2E12-4B24-B6FC-0CEF061905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53730"/>
          <a:stretch/>
        </p:blipFill>
        <p:spPr>
          <a:xfrm>
            <a:off x="323528" y="5481228"/>
            <a:ext cx="4204364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042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F80F2C3D-839A-4E8D-8638-7E33DA5E474C}"/>
              </a:ext>
            </a:extLst>
          </p:cNvPr>
          <p:cNvSpPr txBox="1"/>
          <p:nvPr/>
        </p:nvSpPr>
        <p:spPr>
          <a:xfrm>
            <a:off x="215516" y="1772816"/>
            <a:ext cx="8712968" cy="3931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8. Ćwiczenie - </a:t>
            </a:r>
            <a:r>
              <a:rPr kumimoji="0" lang="pl-PL" altLang="pl-PL" sz="3500" b="1" i="0" u="none" strike="noStrike" kern="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burpees</a:t>
            </a: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(wersja skrócona)</a:t>
            </a:r>
            <a:endParaRPr kumimoji="0" lang="pl-PL" altLang="pl-PL" sz="3500" b="0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Pozycja wyjściowa: 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stań w lekkim rozkroku, ręce wzdłuż tułowia.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Ruch: 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wykonaj przejście do przysiadu podpartego, wyrzuć nogi do tyłu przechodząc do pozycji podporu leżąc przodem</a:t>
            </a:r>
            <a:r>
              <a:rPr lang="pl-PL" altLang="pl-PL" kern="0" dirty="0">
                <a:solidFill>
                  <a:srgbClr val="404040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, n</a:t>
            </a:r>
            <a:r>
              <a:rPr kumimoji="0" lang="pl-PL" altLang="pl-PL" sz="2400" b="0" i="0" u="none" strike="noStrike" kern="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astępnie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 wróć do przysiadu podpartego i wstań.                                                      </a:t>
            </a:r>
          </a:p>
          <a:p>
            <a:pPr algn="l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Uwaga: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wykonuj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ćwiczenie bez zatrzymywania się.</a:t>
            </a:r>
            <a:r>
              <a:rPr lang="pl-PL" altLang="pl-PL" kern="0" dirty="0">
                <a:solidFill>
                  <a:srgbClr val="4D4D4D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Oddychanie: 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w</a:t>
            </a:r>
            <a:r>
              <a:rPr lang="pl-PL" altLang="pl-PL" kern="0" dirty="0">
                <a:solidFill>
                  <a:schemeClr val="accent4"/>
                </a:solidFill>
                <a:latin typeface="Bell MT" panose="02020503060305020303" pitchFamily="18" charset="0"/>
                <a:cs typeface="Times New Roman" panose="02020603050405020304" pitchFamily="18" charset="0"/>
              </a:rPr>
              <a:t>dech - przejście do przysiadu, wydech - rzuty nóg do tyłu, wdech - powrót o przysiadu, wydech - powrót do pozycji wyjściowej.</a:t>
            </a:r>
            <a:endParaRPr kumimoji="0" lang="pl-PL" altLang="pl-PL" sz="2400" b="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Oddziaływanie:</a:t>
            </a: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 wszystkie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Times New Roman" panose="02020603050405020304" pitchFamily="18" charset="0"/>
              </a:rPr>
              <a:t>grupy mięśniowe.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06405D6-5593-40D5-B345-5D069EB3A0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913"/>
          <a:stretch/>
        </p:blipFill>
        <p:spPr>
          <a:xfrm>
            <a:off x="3786381" y="4786017"/>
            <a:ext cx="514467" cy="209137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419D823-CB89-49BA-B50C-AED0C72BEC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61" t="40267" r="29286"/>
          <a:stretch/>
        </p:blipFill>
        <p:spPr>
          <a:xfrm>
            <a:off x="5853050" y="5685398"/>
            <a:ext cx="1523231" cy="117260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129C180-4540-46CD-9D40-F44AEB91C5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452" r="72410"/>
          <a:stretch/>
        </p:blipFill>
        <p:spPr>
          <a:xfrm>
            <a:off x="4540765" y="5704790"/>
            <a:ext cx="975579" cy="117260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FAB5392-5C06-4EB1-B5B2-C92E9EB084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1437"/>
          <a:stretch/>
        </p:blipFill>
        <p:spPr>
          <a:xfrm>
            <a:off x="7712987" y="5695094"/>
            <a:ext cx="975445" cy="115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24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826F46EB-724D-41B7-A55F-5D63D190E4C7}"/>
              </a:ext>
            </a:extLst>
          </p:cNvPr>
          <p:cNvSpPr txBox="1"/>
          <p:nvPr/>
        </p:nvSpPr>
        <p:spPr>
          <a:xfrm>
            <a:off x="107504" y="1988840"/>
            <a:ext cx="8748972" cy="3799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9</a:t>
            </a: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Ćwiczenie - b</a:t>
            </a:r>
            <a:r>
              <a:rPr lang="pl-PL" altLang="pl-PL" sz="3500" b="1" kern="0" dirty="0" err="1">
                <a:solidFill>
                  <a:srgbClr val="C00000"/>
                </a:solidFill>
                <a:latin typeface="Bell MT" panose="02020503060305020303" pitchFamily="18" charset="0"/>
              </a:rPr>
              <a:t>ieg</a:t>
            </a: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 bokserski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kern="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wyjściowa: </a:t>
            </a:r>
            <a:r>
              <a:rPr lang="pl-PL" altLang="pl-PL" kern="0" dirty="0">
                <a:latin typeface="Bell MT" panose="02020503060305020303" pitchFamily="18" charset="0"/>
              </a:rPr>
              <a:t>s</a:t>
            </a:r>
            <a:r>
              <a:rPr kumimoji="0" lang="pl-PL" altLang="pl-PL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tań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w lekkim rozkroku.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</a:t>
            </a:r>
            <a:r>
              <a:rPr lang="pl-PL" altLang="pl-PL" kern="0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  <a:r>
              <a:rPr lang="pl-PL" altLang="pl-PL" kern="0" dirty="0">
                <a:latin typeface="Bell MT" panose="02020503060305020303" pitchFamily="18" charset="0"/>
              </a:rPr>
              <a:t>rozpocznij bieg w miejscu z unoszeniem kolan, n</a:t>
            </a:r>
            <a:r>
              <a:rPr kumimoji="0" lang="pl-PL" altLang="pl-PL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aprzemiennie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prostuj ramiona do przodu</a:t>
            </a:r>
            <a:r>
              <a:rPr lang="pl-PL" altLang="pl-PL" kern="0" dirty="0">
                <a:latin typeface="Bell MT" panose="02020503060305020303" pitchFamily="18" charset="0"/>
              </a:rPr>
              <a:t> w</a:t>
            </a:r>
            <a:r>
              <a:rPr kumimoji="0" lang="pl-PL" altLang="pl-PL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ykonując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ciosy proste.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kern="0" dirty="0">
                <a:solidFill>
                  <a:srgbClr val="C00000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kern="0" dirty="0">
                <a:latin typeface="Bell MT" panose="02020503060305020303" pitchFamily="18" charset="0"/>
              </a:rPr>
              <a:t>regularne.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Oddziaływanie: </a:t>
            </a:r>
            <a:r>
              <a:rPr kumimoji="0" lang="pl-PL" altLang="pl-PL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wszystkie grupy mięśniowe.</a:t>
            </a: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altLang="pl-PL" kern="0" dirty="0">
              <a:latin typeface="Bell MT" panose="02020503060305020303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48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A8CD4F4-9C0A-46A5-B958-57FBD5F721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7388" r="59120" b="16526"/>
          <a:stretch/>
        </p:blipFill>
        <p:spPr>
          <a:xfrm>
            <a:off x="6084168" y="4080108"/>
            <a:ext cx="1488860" cy="277789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347304C-E25A-4D43-B561-6894311734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6698" r="5345"/>
          <a:stretch/>
        </p:blipFill>
        <p:spPr>
          <a:xfrm>
            <a:off x="7308304" y="4122515"/>
            <a:ext cx="1365529" cy="269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22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7566FE0F-CB78-47DF-B42F-AC728825B01A}"/>
              </a:ext>
            </a:extLst>
          </p:cNvPr>
          <p:cNvSpPr txBox="1"/>
          <p:nvPr/>
        </p:nvSpPr>
        <p:spPr>
          <a:xfrm>
            <a:off x="179511" y="1681198"/>
            <a:ext cx="8784976" cy="5176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10</a:t>
            </a:r>
            <a:r>
              <a:rPr kumimoji="0" lang="pl-PL" altLang="pl-PL" sz="35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Ćwiczenie - p</a:t>
            </a:r>
            <a:r>
              <a:rPr lang="pl-PL" altLang="pl-PL" sz="3500" b="1" kern="0" dirty="0" err="1">
                <a:solidFill>
                  <a:srgbClr val="C00000"/>
                </a:solidFill>
                <a:latin typeface="Bell MT" panose="02020503060305020303" pitchFamily="18" charset="0"/>
              </a:rPr>
              <a:t>lank</a:t>
            </a:r>
            <a:r>
              <a:rPr lang="pl-PL" altLang="pl-PL" sz="3500" b="1" kern="0" dirty="0">
                <a:solidFill>
                  <a:srgbClr val="C00000"/>
                </a:solidFill>
                <a:latin typeface="Bell MT" panose="02020503060305020303" pitchFamily="18" charset="0"/>
              </a:rPr>
              <a:t> (deska)</a:t>
            </a:r>
            <a:endParaRPr kumimoji="0" lang="pl-PL" altLang="pl-PL" sz="35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wyjściowa: </a:t>
            </a:r>
            <a:r>
              <a:rPr lang="pl-PL" kern="0" dirty="0">
                <a:latin typeface="Bell MT" panose="02020503060305020303" pitchFamily="18" charset="0"/>
              </a:rPr>
              <a:t>podpór przodem na przedramionach, łokcie ustawione pod barkami, ciało w linii prostej (głowa twarzą w dół - przedłużenie linii).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>
                <a:solidFill>
                  <a:srgbClr val="C00000"/>
                </a:solidFill>
                <a:latin typeface="Bell MT" panose="02020503060305020303" pitchFamily="18" charset="0"/>
              </a:rPr>
              <a:t>Ruch: </a:t>
            </a:r>
            <a:r>
              <a:rPr lang="pl-PL" kern="0" dirty="0">
                <a:latin typeface="Bell MT" panose="02020503060305020303" pitchFamily="18" charset="0"/>
              </a:rPr>
              <a:t>napnij mięśnie brzucha („przyciągnij pępek do kręgosłupa”) 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>
                <a:latin typeface="Bell MT" panose="02020503060305020303" pitchFamily="18" charset="0"/>
              </a:rPr>
              <a:t>i utrzymaj pozycję przez 20 sek.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>
                <a:solidFill>
                  <a:srgbClr val="C00000"/>
                </a:solidFill>
                <a:latin typeface="Bell MT" panose="02020503060305020303" pitchFamily="18" charset="0"/>
              </a:rPr>
              <a:t>Uwaga: </a:t>
            </a:r>
            <a:r>
              <a:rPr lang="pl-PL" kern="0" dirty="0">
                <a:latin typeface="Bell MT" panose="02020503060305020303" pitchFamily="18" charset="0"/>
              </a:rPr>
              <a:t>nie załamuj i nie wypychaj bioder.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>
                <a:solidFill>
                  <a:srgbClr val="C00000"/>
                </a:solidFill>
                <a:latin typeface="Bell MT" panose="02020503060305020303" pitchFamily="18" charset="0"/>
              </a:rPr>
              <a:t>Oddychanie: </a:t>
            </a:r>
            <a:r>
              <a:rPr lang="pl-PL" kern="0" dirty="0">
                <a:latin typeface="Bell MT" panose="02020503060305020303" pitchFamily="18" charset="0"/>
              </a:rPr>
              <a:t>regularne.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kern="0" dirty="0">
                <a:solidFill>
                  <a:srgbClr val="C00000"/>
                </a:solidFill>
                <a:latin typeface="Bell MT" panose="02020503060305020303" pitchFamily="18" charset="0"/>
              </a:rPr>
              <a:t>Oddziaływanie: </a:t>
            </a:r>
            <a:r>
              <a:rPr lang="pl-PL" kern="0" dirty="0">
                <a:latin typeface="Bell MT" panose="02020503060305020303" pitchFamily="18" charset="0"/>
              </a:rPr>
              <a:t>mięśnie brzucha, obręczy barkowej, pleców, nóg.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kern="0" dirty="0"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kern="0" dirty="0"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kern="0" dirty="0"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kern="0" dirty="0">
              <a:latin typeface="Bell MT" panose="020205030603050203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CDAA7A9-36BB-45CD-AF1D-784461A46E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01" y="4941168"/>
            <a:ext cx="3098597" cy="174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43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DF62BC80-9FCE-4AEC-8EA8-2CA69CBEDB4B}"/>
              </a:ext>
            </a:extLst>
          </p:cNvPr>
          <p:cNvSpPr txBox="1"/>
          <p:nvPr/>
        </p:nvSpPr>
        <p:spPr>
          <a:xfrm>
            <a:off x="395536" y="1844824"/>
            <a:ext cx="864096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Źródła:</a:t>
            </a:r>
          </a:p>
          <a:p>
            <a:pPr algn="l"/>
            <a:r>
              <a:rPr kumimoji="0" lang="pl-PL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J. Talaga „A-Z sprawności fizycznej. Atlas ćwiczeń”, Oficyna Ypsylon, 1995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E. </a:t>
            </a:r>
            <a:r>
              <a:rPr kumimoji="0" lang="pl-PL" b="0" i="0" u="none" strike="noStrike" kern="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Unger</a:t>
            </a:r>
            <a:r>
              <a:rPr kumimoji="0" lang="pl-PL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Bell MT" panose="02020503060305020303" pitchFamily="18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„Trening siłowy”, PPUH Marszałek s.c., 2002 </a:t>
            </a:r>
            <a:endParaRPr lang="pl-PL" kern="0" dirty="0">
              <a:solidFill>
                <a:srgbClr val="4D4D4D"/>
              </a:solidFill>
              <a:latin typeface="Bell MT" panose="02020503060305020303" pitchFamily="18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l"/>
            <a:r>
              <a:rPr lang="pl-PL" kern="0" dirty="0">
                <a:solidFill>
                  <a:srgbClr val="4D4D4D"/>
                </a:solidFill>
                <a:latin typeface="Bell MT" panose="02020503060305020303" pitchFamily="18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- A. Urbaniak „Trening na wytrzymałość: 8 ćwiczeń poprawiających kondycję i zwinność” https://wformie24.poradnikzdrowie.pl/treningi/treningi-ogolnorozwojowe/trening-na-wytrzymalosc-8-cwiczen-poprawiajacych-kondycje-i-zwinnosc-aa-W9WU-n9mp-eBup.html [22.09.2020]</a:t>
            </a:r>
            <a:endParaRPr lang="pl-PL" kern="0" dirty="0">
              <a:solidFill>
                <a:srgbClr val="4D4D4D"/>
              </a:solidFill>
              <a:latin typeface="Microsoft Sans Serif"/>
              <a:ea typeface="+mj-ea"/>
              <a:cs typeface="+mj-cs"/>
            </a:endParaRPr>
          </a:p>
          <a:p>
            <a:pPr algn="l"/>
            <a:r>
              <a:rPr lang="pl-PL" dirty="0">
                <a:latin typeface="Bell MT" panose="02020503060305020303" pitchFamily="18" charset="0"/>
              </a:rPr>
              <a:t>- Zdjęcia pochodzą ze stron: poradniksportowy.pl; menshealth.pl; womenshealth.pl; dreamstime.com; fabrykasily.pl</a:t>
            </a:r>
          </a:p>
          <a:p>
            <a:pPr algn="l"/>
            <a:endParaRPr lang="pl-PL" sz="18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456267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3035</TotalTime>
  <Words>1019</Words>
  <Application>Microsoft Office PowerPoint</Application>
  <PresentationFormat>Pokaz na ekranie (4:3)</PresentationFormat>
  <Paragraphs>117</Paragraphs>
  <Slides>14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Arial</vt:lpstr>
      <vt:lpstr>Bell MT</vt:lpstr>
      <vt:lpstr>Microsoft Sans Serif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 Jurgielewicz-Urniaż</cp:lastModifiedBy>
  <cp:revision>203</cp:revision>
  <cp:lastPrinted>2020-09-23T23:54:53Z</cp:lastPrinted>
  <dcterms:created xsi:type="dcterms:W3CDTF">2019-10-04T10:19:57Z</dcterms:created>
  <dcterms:modified xsi:type="dcterms:W3CDTF">2020-11-15T13:11:04Z</dcterms:modified>
</cp:coreProperties>
</file>