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82" r:id="rId4"/>
    <p:sldId id="283" r:id="rId5"/>
    <p:sldId id="284" r:id="rId6"/>
    <p:sldId id="285" r:id="rId7"/>
    <p:sldId id="287" r:id="rId8"/>
    <p:sldId id="288" r:id="rId9"/>
    <p:sldId id="290" r:id="rId10"/>
    <p:sldId id="289" r:id="rId11"/>
    <p:sldId id="291" r:id="rId12"/>
    <p:sldId id="292" r:id="rId13"/>
    <p:sldId id="293" r:id="rId14"/>
    <p:sldId id="294" r:id="rId15"/>
    <p:sldId id="297" r:id="rId16"/>
    <p:sldId id="295" r:id="rId17"/>
    <p:sldId id="296" r:id="rId18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2D14"/>
    <a:srgbClr val="35759D"/>
    <a:srgbClr val="35B19D"/>
    <a:srgbClr val="000000"/>
    <a:srgbClr val="FFFF00"/>
    <a:srgbClr val="B3D3EA"/>
    <a:srgbClr val="78A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10" autoAdjust="0"/>
    <p:restoredTop sz="95596" autoAdjust="0"/>
  </p:normalViewPr>
  <p:slideViewPr>
    <p:cSldViewPr>
      <p:cViewPr varScale="1">
        <p:scale>
          <a:sx n="82" d="100"/>
          <a:sy n="82" d="100"/>
        </p:scale>
        <p:origin x="619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pl-PL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pl-PL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/>
              <a:t>Click to edit Master text styles</a:t>
            </a:r>
          </a:p>
          <a:p>
            <a:pPr lvl="1"/>
            <a:r>
              <a:rPr lang="en-US" altLang="pl-PL"/>
              <a:t>Second level</a:t>
            </a:r>
          </a:p>
          <a:p>
            <a:pPr lvl="2"/>
            <a:r>
              <a:rPr lang="en-US" altLang="pl-PL"/>
              <a:t>Third level</a:t>
            </a:r>
          </a:p>
          <a:p>
            <a:pPr lvl="3"/>
            <a:r>
              <a:rPr lang="en-US" altLang="pl-PL"/>
              <a:t>Fourth level</a:t>
            </a:r>
          </a:p>
          <a:p>
            <a:pPr lvl="4"/>
            <a:r>
              <a:rPr lang="en-US" altLang="pl-PL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pl-PL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921882D-B0CC-4A7C-AB83-E2A7C79E0B12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9800001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583637-DD2F-48CE-A8B3-26BE701EB7C2}" type="slidenum">
              <a:rPr lang="en-US" altLang="pl-PL"/>
              <a:pPr/>
              <a:t>1</a:t>
            </a:fld>
            <a:endParaRPr lang="en-US" altLang="pl-PL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2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3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4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5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6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7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8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9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10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11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12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13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14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15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16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17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7"/>
          <p:cNvSpPr>
            <a:spLocks noChangeArrowheads="1"/>
          </p:cNvSpPr>
          <p:nvPr userDrawn="1"/>
        </p:nvSpPr>
        <p:spPr bwMode="auto">
          <a:xfrm>
            <a:off x="0" y="609600"/>
            <a:ext cx="4953000" cy="1371600"/>
          </a:xfrm>
          <a:prstGeom prst="rect">
            <a:avLst/>
          </a:prstGeom>
          <a:solidFill>
            <a:srgbClr val="B92D1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endParaRPr lang="pl-PL" altLang="pl-PL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0650" y="685800"/>
            <a:ext cx="77724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altLang="pl-PL" noProof="0"/>
              <a:t>Kliknij, aby edytować styl</a:t>
            </a:r>
            <a:endParaRPr lang="en-US" altLang="pl-PL" noProof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0650" y="1371600"/>
            <a:ext cx="7772400" cy="685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altLang="pl-PL" noProof="0"/>
              <a:t>Kliknij, aby edytować styl wzorca podtytułu</a:t>
            </a:r>
            <a:endParaRPr lang="en-US" altLang="pl-PL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310079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4218708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990600" y="24384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24400" y="24384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199425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618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776743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278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531995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056518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321098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477000" y="1676400"/>
            <a:ext cx="1828800" cy="5029200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990600" y="1676400"/>
            <a:ext cx="5334000" cy="50292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883279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1676400"/>
            <a:ext cx="73152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2438400"/>
            <a:ext cx="73152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7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9.png"/><Relationship Id="rId4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11.png"/><Relationship Id="rId4" Type="http://schemas.microsoft.com/office/2007/relationships/hdphoto" Target="../media/hdphoto6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5" Type="http://schemas.openxmlformats.org/officeDocument/2006/relationships/image" Target="../media/image13.png"/><Relationship Id="rId4" Type="http://schemas.microsoft.com/office/2007/relationships/hdphoto" Target="../media/hdphoto8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5" Type="http://schemas.openxmlformats.org/officeDocument/2006/relationships/image" Target="../media/image15.png"/><Relationship Id="rId4" Type="http://schemas.microsoft.com/office/2007/relationships/hdphoto" Target="../media/hdphoto10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3.wdp"/><Relationship Id="rId5" Type="http://schemas.openxmlformats.org/officeDocument/2006/relationships/image" Target="../media/image17.png"/><Relationship Id="rId4" Type="http://schemas.microsoft.com/office/2007/relationships/hdphoto" Target="../media/hdphoto1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5.wdp"/><Relationship Id="rId5" Type="http://schemas.openxmlformats.org/officeDocument/2006/relationships/image" Target="../media/image19.png"/><Relationship Id="rId4" Type="http://schemas.microsoft.com/office/2007/relationships/hdphoto" Target="../media/hdphoto14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6.wdp"/><Relationship Id="rId5" Type="http://schemas.openxmlformats.org/officeDocument/2006/relationships/image" Target="../media/image20.png"/><Relationship Id="rId4" Type="http://schemas.microsoft.com/office/2007/relationships/hdphoto" Target="../media/hdphoto12.wdp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9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8.wdp"/><Relationship Id="rId5" Type="http://schemas.openxmlformats.org/officeDocument/2006/relationships/image" Target="../media/image22.png"/><Relationship Id="rId4" Type="http://schemas.microsoft.com/office/2007/relationships/hdphoto" Target="../media/hdphoto17.wdp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9.wdp"/><Relationship Id="rId3" Type="http://schemas.openxmlformats.org/officeDocument/2006/relationships/image" Target="../media/image24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8.wdp"/><Relationship Id="rId5" Type="http://schemas.openxmlformats.org/officeDocument/2006/relationships/image" Target="../media/image22.png"/><Relationship Id="rId4" Type="http://schemas.microsoft.com/office/2007/relationships/hdphoto" Target="../media/hdphoto20.wdp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9.wdp"/><Relationship Id="rId3" Type="http://schemas.openxmlformats.org/officeDocument/2006/relationships/image" Target="../media/image25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8.wdp"/><Relationship Id="rId5" Type="http://schemas.openxmlformats.org/officeDocument/2006/relationships/image" Target="../media/image22.png"/><Relationship Id="rId4" Type="http://schemas.microsoft.com/office/2007/relationships/hdphoto" Target="../media/hdphoto21.wdp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24.wdp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3.wdp"/><Relationship Id="rId5" Type="http://schemas.openxmlformats.org/officeDocument/2006/relationships/image" Target="../media/image27.png"/><Relationship Id="rId4" Type="http://schemas.microsoft.com/office/2007/relationships/hdphoto" Target="../media/hdphoto22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6.wdp"/><Relationship Id="rId5" Type="http://schemas.openxmlformats.org/officeDocument/2006/relationships/image" Target="../media/image30.png"/><Relationship Id="rId4" Type="http://schemas.microsoft.com/office/2007/relationships/hdphoto" Target="../media/hdphoto25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8.wdp"/><Relationship Id="rId5" Type="http://schemas.openxmlformats.org/officeDocument/2006/relationships/image" Target="../media/image32.png"/><Relationship Id="rId4" Type="http://schemas.microsoft.com/office/2007/relationships/hdphoto" Target="../media/hdphoto27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0.wdp"/><Relationship Id="rId5" Type="http://schemas.openxmlformats.org/officeDocument/2006/relationships/image" Target="../media/image34.png"/><Relationship Id="rId4" Type="http://schemas.microsoft.com/office/2007/relationships/hdphoto" Target="../media/hdphoto29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-2345" y="692696"/>
            <a:ext cx="5006393" cy="1231032"/>
          </a:xfrm>
        </p:spPr>
        <p:txBody>
          <a:bodyPr/>
          <a:lstStyle/>
          <a:p>
            <a:r>
              <a:rPr lang="pl-PL" dirty="0"/>
              <a:t>    </a:t>
            </a:r>
            <a:r>
              <a:rPr lang="pl-PL" sz="4400" dirty="0"/>
              <a:t>Zestaw ćwiczeń </a:t>
            </a:r>
            <a:br>
              <a:rPr lang="pl-PL" sz="4400" dirty="0"/>
            </a:br>
            <a:r>
              <a:rPr lang="pl-PL" sz="4400" dirty="0"/>
              <a:t>        domowych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93095"/>
            <a:ext cx="2592288" cy="173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567" y="620688"/>
            <a:ext cx="2307849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C:\Users\Marek\Desktop\dsadasdada.jpg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563888" y="1844824"/>
            <a:ext cx="5688712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628339"/>
            <a:ext cx="5112568" cy="4997032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3900" b="1" dirty="0">
                <a:solidFill>
                  <a:schemeClr val="bg2"/>
                </a:solidFill>
                <a:latin typeface="Bell MT" panose="02020503060305020303" pitchFamily="18" charset="0"/>
              </a:rPr>
              <a:t>Ćwiczenia skoczności z wykorzystaniem skakanki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2100" dirty="0"/>
              <a:t>Zaopatrz się w skakankę. Jeżeli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2100" dirty="0"/>
              <a:t>nie masz możliwości możesz wykorzystać  linę, która zastąpi skakankę. Ruch skakanki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2100" dirty="0"/>
              <a:t>Powinien odbywać się poprzez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2100" dirty="0"/>
              <a:t>ruch z nadgarstków a nie z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2100" dirty="0"/>
              <a:t>ramion. Pamiętaj że dłonie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2100" dirty="0"/>
              <a:t>trzymające skakankę powinny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2100" dirty="0"/>
              <a:t>być na zewnątrz, a ramiona pod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2100" dirty="0"/>
              <a:t>kątem otwartym.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2100" dirty="0"/>
              <a:t>Zalety ćwiczeń na skakance      </a:t>
            </a:r>
            <a:r>
              <a:rPr lang="pl-PL" sz="2500" dirty="0">
                <a:sym typeface="Wingdings" panose="05000000000000000000" pitchFamily="2" charset="2"/>
              </a:rPr>
              <a:t></a:t>
            </a:r>
            <a:r>
              <a:rPr lang="pl-PL" sz="2500" dirty="0"/>
              <a:t>     </a:t>
            </a:r>
            <a:r>
              <a:rPr lang="pl-PL" sz="2500" dirty="0">
                <a:sym typeface="Wingdings" panose="05000000000000000000" pitchFamily="2" charset="2"/>
              </a:rPr>
              <a:t></a:t>
            </a:r>
            <a:endParaRPr lang="pl-PL" altLang="pl-PL" sz="4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15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4932040" y="6525344"/>
            <a:ext cx="406794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700" dirty="0" err="1"/>
              <a:t>Źródło:http</a:t>
            </a:r>
            <a:r>
              <a:rPr lang="pl-PL" sz="700" dirty="0"/>
              <a:t>://www.lekarzzakaznik.pl/skakanie-na-skakance-zapewnia-dobre-efekty-w-odchudzaniu/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00808"/>
            <a:ext cx="4680520" cy="4680520"/>
          </a:xfrm>
        </p:spPr>
        <p:txBody>
          <a:bodyPr/>
          <a:lstStyle/>
          <a:p>
            <a:pPr marL="914400" indent="-914400">
              <a:lnSpc>
                <a:spcPct val="80000"/>
              </a:lnSpc>
              <a:buAutoNum type="arabicPeriod"/>
            </a:pPr>
            <a:r>
              <a:rPr lang="pl-PL" altLang="pl-PL" sz="3000" b="1" dirty="0">
                <a:solidFill>
                  <a:schemeClr val="bg2"/>
                </a:solidFill>
                <a:latin typeface="Bell MT" panose="02020503060305020303" pitchFamily="18" charset="0"/>
              </a:rPr>
              <a:t>Ćwiczenie</a:t>
            </a: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15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15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1. </a:t>
            </a:r>
            <a:r>
              <a:rPr lang="pl-PL" sz="20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Pozycja wyjściowa</a:t>
            </a:r>
            <a:r>
              <a:rPr lang="pl-PL" sz="2000" u="sng" dirty="0">
                <a:solidFill>
                  <a:schemeClr val="bg2"/>
                </a:solidFill>
                <a:latin typeface="Bell MT" panose="02020503060305020303" pitchFamily="18" charset="0"/>
              </a:rPr>
              <a:t>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chemeClr val="bg2"/>
                </a:solidFill>
                <a:latin typeface="Bell MT" panose="02020503060305020303" pitchFamily="18" charset="0"/>
              </a:rPr>
              <a:t>Złóż skakankę na pół i  trzymaj ją w prawej dłoni. Przygotuj się do skoku.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2. </a:t>
            </a:r>
            <a:r>
              <a:rPr lang="pl-PL" sz="20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Ruch</a:t>
            </a:r>
            <a:r>
              <a:rPr lang="pl-PL" sz="2000" u="sng" dirty="0">
                <a:solidFill>
                  <a:schemeClr val="bg2"/>
                </a:solidFill>
                <a:latin typeface="Bell MT" panose="02020503060305020303" pitchFamily="18" charset="0"/>
              </a:rPr>
              <a:t>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chemeClr val="bg2"/>
                </a:solidFill>
                <a:latin typeface="Bell MT" panose="02020503060305020303" pitchFamily="18" charset="0"/>
              </a:rPr>
              <a:t>Wykonaj ruch skakanką w lewą stronę po podłożu i wykonaj przeskok najpierw prawą a następnie lewą nogą.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3. Ilość</a:t>
            </a:r>
            <a:r>
              <a:rPr 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chemeClr val="bg2"/>
                </a:solidFill>
                <a:latin typeface="Bell MT" panose="02020503060305020303" pitchFamily="18" charset="0"/>
              </a:rPr>
              <a:t>Wykonaj ćwiczenie w 3 seriach po 10 powtórzeń.</a:t>
            </a: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15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5" y="1651143"/>
            <a:ext cx="2594423" cy="3459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717032"/>
            <a:ext cx="2376264" cy="288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lipsa 1"/>
          <p:cNvSpPr/>
          <p:nvPr/>
        </p:nvSpPr>
        <p:spPr bwMode="auto">
          <a:xfrm>
            <a:off x="6124769" y="2237394"/>
            <a:ext cx="360040" cy="36004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Elipsa 5"/>
          <p:cNvSpPr/>
          <p:nvPr/>
        </p:nvSpPr>
        <p:spPr bwMode="auto">
          <a:xfrm>
            <a:off x="7670478" y="4293096"/>
            <a:ext cx="360040" cy="36004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965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4608512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2800" b="1" dirty="0">
                <a:solidFill>
                  <a:schemeClr val="bg2"/>
                </a:solidFill>
                <a:latin typeface="Bell MT" panose="02020503060305020303" pitchFamily="18" charset="0"/>
              </a:rPr>
              <a:t>2. Ćwiczenie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1. </a:t>
            </a:r>
            <a:r>
              <a:rPr lang="pl-PL" sz="20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Pozycja wyjściowa</a:t>
            </a:r>
            <a:r>
              <a:rPr lang="pl-PL" sz="2000" u="sng" dirty="0">
                <a:solidFill>
                  <a:schemeClr val="bg2"/>
                </a:solidFill>
                <a:latin typeface="Bell MT" panose="02020503060305020303" pitchFamily="18" charset="0"/>
              </a:rPr>
              <a:t>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chemeClr val="bg2"/>
                </a:solidFill>
                <a:latin typeface="Bell MT" panose="02020503060305020303" pitchFamily="18" charset="0"/>
              </a:rPr>
              <a:t>Złóż skakankę na pół i  trzymaj ją w prawej dłoni. Przygotuj się do skoku.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2. </a:t>
            </a:r>
            <a:r>
              <a:rPr lang="pl-PL" sz="20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Ruch</a:t>
            </a:r>
            <a:r>
              <a:rPr lang="pl-PL" sz="2000" u="sng" dirty="0">
                <a:solidFill>
                  <a:schemeClr val="bg2"/>
                </a:solidFill>
                <a:latin typeface="Bell MT" panose="02020503060305020303" pitchFamily="18" charset="0"/>
              </a:rPr>
              <a:t>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chemeClr val="bg2"/>
                </a:solidFill>
                <a:latin typeface="Bell MT" panose="02020503060305020303" pitchFamily="18" charset="0"/>
              </a:rPr>
              <a:t>Wykonaj ruch skakanką w prawą stronę po podłożu i wykonaj przeskok najpierw lewą a następnie prawą nogą.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3. Ilość</a:t>
            </a:r>
            <a:r>
              <a:rPr 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chemeClr val="bg2"/>
                </a:solidFill>
                <a:latin typeface="Bell MT" panose="02020503060305020303" pitchFamily="18" charset="0"/>
              </a:rPr>
              <a:t>Wykonaj ćwiczenie w 3 seriach po 10 powtórzeń.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660271"/>
            <a:ext cx="2413513" cy="3218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610925"/>
            <a:ext cx="2376264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lipsa 4"/>
          <p:cNvSpPr/>
          <p:nvPr/>
        </p:nvSpPr>
        <p:spPr bwMode="auto">
          <a:xfrm>
            <a:off x="6083349" y="2211859"/>
            <a:ext cx="360040" cy="36004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Elipsa 5"/>
          <p:cNvSpPr/>
          <p:nvPr/>
        </p:nvSpPr>
        <p:spPr bwMode="auto">
          <a:xfrm>
            <a:off x="7884368" y="4221088"/>
            <a:ext cx="360040" cy="36004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844824"/>
            <a:ext cx="4464496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2800" b="1" dirty="0">
                <a:solidFill>
                  <a:schemeClr val="bg2"/>
                </a:solidFill>
                <a:latin typeface="Bell MT" panose="02020503060305020303" pitchFamily="18" charset="0"/>
              </a:rPr>
              <a:t>3. Ćwiczenie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sz="2800" dirty="0">
                <a:solidFill>
                  <a:srgbClr val="4D4D4D"/>
                </a:solidFill>
              </a:rPr>
              <a:t> 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sz="2000" b="1" dirty="0">
                <a:solidFill>
                  <a:srgbClr val="CC0000"/>
                </a:solidFill>
                <a:latin typeface="Bell MT" panose="02020503060305020303" pitchFamily="18" charset="0"/>
              </a:rPr>
              <a:t>1. </a:t>
            </a:r>
            <a:r>
              <a:rPr lang="pl-PL" sz="20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Pozycja wyjściowa</a:t>
            </a:r>
            <a:r>
              <a:rPr lang="pl-PL" sz="2000" u="sng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rgbClr val="CC0000"/>
                </a:solidFill>
                <a:latin typeface="Bell MT" panose="02020503060305020303" pitchFamily="18" charset="0"/>
              </a:rPr>
              <a:t>Skakankę  trzymamy w dłoniach skierowanych na zewnątrz, ramiona w łokciach lekko ugięte, skakanka z tyłu za plecami.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b="1" dirty="0">
                <a:solidFill>
                  <a:srgbClr val="CC0000"/>
                </a:solidFill>
                <a:latin typeface="Bell MT" panose="02020503060305020303" pitchFamily="18" charset="0"/>
              </a:rPr>
              <a:t>2. </a:t>
            </a:r>
            <a:r>
              <a:rPr lang="pl-PL" sz="20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Ruch</a:t>
            </a:r>
            <a:r>
              <a:rPr lang="pl-PL" sz="2000" u="sng" dirty="0">
                <a:solidFill>
                  <a:srgbClr val="CC0000"/>
                </a:solidFill>
                <a:latin typeface="Bell MT" panose="02020503060305020303" pitchFamily="18" charset="0"/>
              </a:rPr>
              <a:t>: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rgbClr val="CC0000"/>
                </a:solidFill>
                <a:latin typeface="Bell MT" panose="02020503060305020303" pitchFamily="18" charset="0"/>
              </a:rPr>
              <a:t>Wykonujemy ruch skakanki w przód wykonując skoki obunóż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3. Ilość</a:t>
            </a:r>
            <a:r>
              <a:rPr lang="pl-PL" sz="2000" b="1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rgbClr val="CC0000"/>
                </a:solidFill>
                <a:latin typeface="Bell MT" panose="02020503060305020303" pitchFamily="18" charset="0"/>
              </a:rPr>
              <a:t>Wykonaj ćwiczenie w 3 seriach po 20 powtórzeń.</a:t>
            </a:r>
          </a:p>
          <a:p>
            <a:pPr marL="0" lvl="0" indent="0" algn="just">
              <a:spcBef>
                <a:spcPts val="0"/>
              </a:spcBef>
              <a:buNone/>
            </a:pPr>
            <a:endParaRPr lang="pl-PL" altLang="pl-PL" sz="1700" b="1" dirty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2545" y="1628800"/>
            <a:ext cx="2385267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8734" y="3453577"/>
            <a:ext cx="2385266" cy="3287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lipsa 4"/>
          <p:cNvSpPr/>
          <p:nvPr/>
        </p:nvSpPr>
        <p:spPr bwMode="auto">
          <a:xfrm>
            <a:off x="6145158" y="2276872"/>
            <a:ext cx="360040" cy="36004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Elipsa 5"/>
          <p:cNvSpPr/>
          <p:nvPr/>
        </p:nvSpPr>
        <p:spPr bwMode="auto">
          <a:xfrm>
            <a:off x="7913018" y="4293096"/>
            <a:ext cx="360040" cy="36004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700808"/>
            <a:ext cx="4320480" cy="4680520"/>
          </a:xfrm>
        </p:spPr>
        <p:txBody>
          <a:bodyPr/>
          <a:lstStyle/>
          <a:p>
            <a:pPr marL="0" lvl="0" indent="0">
              <a:lnSpc>
                <a:spcPct val="80000"/>
              </a:lnSpc>
              <a:buNone/>
            </a:pPr>
            <a:r>
              <a:rPr lang="pl-PL" altLang="pl-PL" sz="3000" b="1" dirty="0">
                <a:solidFill>
                  <a:schemeClr val="bg2"/>
                </a:solidFill>
                <a:latin typeface="Bell MT" panose="02020503060305020303" pitchFamily="18" charset="0"/>
              </a:rPr>
              <a:t>4. Ćwiczenie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sz="2000" b="1" dirty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2000" b="1" dirty="0">
                <a:solidFill>
                  <a:srgbClr val="CC0000"/>
                </a:solidFill>
                <a:latin typeface="Bell MT" panose="02020503060305020303" pitchFamily="18" charset="0"/>
              </a:rPr>
              <a:t>1. </a:t>
            </a:r>
            <a:r>
              <a:rPr lang="pl-PL" sz="20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Pozycja wyjściowa</a:t>
            </a:r>
            <a:r>
              <a:rPr lang="pl-PL" sz="2000" u="sng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rgbClr val="CC0000"/>
                </a:solidFill>
                <a:latin typeface="Bell MT" panose="02020503060305020303" pitchFamily="18" charset="0"/>
              </a:rPr>
              <a:t>Skakankę  trzymamy w dłoniach skierowanych na zewnątrz, ramiona w łokciach lekko ugięte, skakanka z przodu naszego ciała. 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b="1" dirty="0">
                <a:solidFill>
                  <a:srgbClr val="CC0000"/>
                </a:solidFill>
                <a:latin typeface="Bell MT" panose="02020503060305020303" pitchFamily="18" charset="0"/>
              </a:rPr>
              <a:t>2. </a:t>
            </a:r>
            <a:r>
              <a:rPr lang="pl-PL" sz="20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Ruch</a:t>
            </a:r>
            <a:r>
              <a:rPr lang="pl-PL" sz="2000" u="sng" dirty="0">
                <a:solidFill>
                  <a:srgbClr val="CC0000"/>
                </a:solidFill>
                <a:latin typeface="Bell MT" panose="02020503060305020303" pitchFamily="18" charset="0"/>
              </a:rPr>
              <a:t>: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rgbClr val="CC0000"/>
                </a:solidFill>
                <a:latin typeface="Bell MT" panose="02020503060305020303" pitchFamily="18" charset="0"/>
              </a:rPr>
              <a:t>Wykonujemy ruch skakanki w tył wykonując przeskoki obunóż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3. Ilość</a:t>
            </a:r>
            <a:r>
              <a:rPr lang="pl-PL" sz="2000" b="1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rgbClr val="CC0000"/>
                </a:solidFill>
                <a:latin typeface="Bell MT" panose="02020503060305020303" pitchFamily="18" charset="0"/>
              </a:rPr>
              <a:t>Wykonaj ćwiczenie w 3 seriach po 20 powtórzeń.</a:t>
            </a:r>
          </a:p>
          <a:p>
            <a:pPr marL="0" lvl="0" indent="0" algn="just">
              <a:spcBef>
                <a:spcPts val="0"/>
              </a:spcBef>
              <a:buNone/>
            </a:pPr>
            <a:endParaRPr lang="pl-PL" altLang="pl-PL" sz="1700" dirty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lvl="0" indent="0" algn="just">
              <a:spcBef>
                <a:spcPts val="0"/>
              </a:spcBef>
              <a:buNone/>
            </a:pPr>
            <a:endParaRPr lang="pl-PL" altLang="pl-PL" sz="1700" b="1" dirty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365" y="1732653"/>
            <a:ext cx="2736304" cy="3216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453746"/>
            <a:ext cx="2520280" cy="3288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lipsa 4"/>
          <p:cNvSpPr/>
          <p:nvPr/>
        </p:nvSpPr>
        <p:spPr bwMode="auto">
          <a:xfrm>
            <a:off x="5940152" y="2420888"/>
            <a:ext cx="360040" cy="36004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Elipsa 5"/>
          <p:cNvSpPr/>
          <p:nvPr/>
        </p:nvSpPr>
        <p:spPr bwMode="auto">
          <a:xfrm>
            <a:off x="7596336" y="4293096"/>
            <a:ext cx="360040" cy="36004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628800"/>
            <a:ext cx="4464496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3000" b="1" dirty="0">
                <a:solidFill>
                  <a:schemeClr val="bg2"/>
                </a:solidFill>
                <a:latin typeface="Bell MT" panose="02020503060305020303" pitchFamily="18" charset="0"/>
              </a:rPr>
              <a:t>5. Ćwiczenie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sz="1500" b="1" dirty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2000" b="1" dirty="0">
                <a:solidFill>
                  <a:srgbClr val="CC0000"/>
                </a:solidFill>
                <a:latin typeface="Bell MT" panose="02020503060305020303" pitchFamily="18" charset="0"/>
              </a:rPr>
              <a:t>1. </a:t>
            </a:r>
            <a:r>
              <a:rPr lang="pl-PL" sz="20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Pozycja wyjściowa</a:t>
            </a:r>
            <a:r>
              <a:rPr lang="pl-PL" sz="2000" u="sng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rgbClr val="CC0000"/>
                </a:solidFill>
                <a:latin typeface="Bell MT" panose="02020503060305020303" pitchFamily="18" charset="0"/>
              </a:rPr>
              <a:t>Skakankę  trzymamy w dłoniach skierowanych na zewnątrz, ramiona w łokciach lekko ugięte, skakanka z tyłu naszego ciała. 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b="1" dirty="0">
                <a:solidFill>
                  <a:srgbClr val="CC0000"/>
                </a:solidFill>
                <a:latin typeface="Bell MT" panose="02020503060305020303" pitchFamily="18" charset="0"/>
              </a:rPr>
              <a:t>2. </a:t>
            </a:r>
            <a:r>
              <a:rPr lang="pl-PL" sz="20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Ruch</a:t>
            </a:r>
            <a:r>
              <a:rPr lang="pl-PL" sz="2000" u="sng" dirty="0">
                <a:solidFill>
                  <a:srgbClr val="CC0000"/>
                </a:solidFill>
                <a:latin typeface="Bell MT" panose="02020503060305020303" pitchFamily="18" charset="0"/>
              </a:rPr>
              <a:t>: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rgbClr val="CC0000"/>
                </a:solidFill>
                <a:latin typeface="Bell MT" panose="02020503060305020303" pitchFamily="18" charset="0"/>
              </a:rPr>
              <a:t>Wykonujemy ruch skakanki w przód wykonując przeskoki  na lewej nodze.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3. Ilość</a:t>
            </a:r>
            <a:r>
              <a:rPr lang="pl-PL" sz="2000" b="1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rgbClr val="CC0000"/>
                </a:solidFill>
                <a:latin typeface="Bell MT" panose="02020503060305020303" pitchFamily="18" charset="0"/>
              </a:rPr>
              <a:t>Wykonaj ćwiczenie w 3 seriach po 20 powtórzeń.</a:t>
            </a: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242" y="1556792"/>
            <a:ext cx="2300093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1" y="3846132"/>
            <a:ext cx="2300093" cy="2919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lipsa 4"/>
          <p:cNvSpPr/>
          <p:nvPr/>
        </p:nvSpPr>
        <p:spPr bwMode="auto">
          <a:xfrm>
            <a:off x="6314187" y="2161402"/>
            <a:ext cx="360040" cy="36004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Elipsa 5"/>
          <p:cNvSpPr/>
          <p:nvPr/>
        </p:nvSpPr>
        <p:spPr bwMode="auto">
          <a:xfrm>
            <a:off x="7810277" y="4293096"/>
            <a:ext cx="360040" cy="36004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916832"/>
            <a:ext cx="4608512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3000" b="1" dirty="0">
                <a:solidFill>
                  <a:schemeClr val="bg2"/>
                </a:solidFill>
                <a:latin typeface="Bell MT" panose="02020503060305020303" pitchFamily="18" charset="0"/>
              </a:rPr>
              <a:t>6. Ćwiczenie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sz="1500" b="1" dirty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2000" b="1" dirty="0">
                <a:solidFill>
                  <a:srgbClr val="CC0000"/>
                </a:solidFill>
                <a:latin typeface="Bell MT" panose="02020503060305020303" pitchFamily="18" charset="0"/>
              </a:rPr>
              <a:t>1. </a:t>
            </a:r>
            <a:r>
              <a:rPr lang="pl-PL" sz="20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Pozycja wyjściowa</a:t>
            </a:r>
            <a:r>
              <a:rPr lang="pl-PL" sz="2000" u="sng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rgbClr val="CC0000"/>
                </a:solidFill>
                <a:latin typeface="Bell MT" panose="02020503060305020303" pitchFamily="18" charset="0"/>
              </a:rPr>
              <a:t>Skakankę  trzymamy w dłoniach skierowanych na zewnątrz, ramiona w łokciach lekko ugięte, skakanka z przodu naszego ciała. 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b="1" dirty="0">
                <a:solidFill>
                  <a:srgbClr val="CC0000"/>
                </a:solidFill>
                <a:latin typeface="Bell MT" panose="02020503060305020303" pitchFamily="18" charset="0"/>
              </a:rPr>
              <a:t>2. </a:t>
            </a:r>
            <a:r>
              <a:rPr lang="pl-PL" sz="20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Ruch</a:t>
            </a:r>
            <a:r>
              <a:rPr lang="pl-PL" sz="2000" u="sng" dirty="0">
                <a:solidFill>
                  <a:srgbClr val="CC0000"/>
                </a:solidFill>
                <a:latin typeface="Bell MT" panose="02020503060305020303" pitchFamily="18" charset="0"/>
              </a:rPr>
              <a:t>: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rgbClr val="CC0000"/>
                </a:solidFill>
                <a:latin typeface="Bell MT" panose="02020503060305020303" pitchFamily="18" charset="0"/>
              </a:rPr>
              <a:t>Wykonujemy ruch skakanki w tył wykonując przeskoki  na lewej nodze.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3. Ilość</a:t>
            </a:r>
            <a:r>
              <a:rPr lang="pl-PL" sz="2000" b="1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rgbClr val="CC0000"/>
                </a:solidFill>
                <a:latin typeface="Bell MT" panose="02020503060305020303" pitchFamily="18" charset="0"/>
              </a:rPr>
              <a:t>Wykonaj ćwiczenie w 3 seriach po 20 powtórzeń.</a:t>
            </a: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565942"/>
            <a:ext cx="2068220" cy="2757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403037"/>
            <a:ext cx="2497722" cy="3330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lipsa 5"/>
          <p:cNvSpPr/>
          <p:nvPr/>
        </p:nvSpPr>
        <p:spPr bwMode="auto">
          <a:xfrm>
            <a:off x="5930146" y="1988840"/>
            <a:ext cx="360040" cy="36004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Elipsa 6"/>
          <p:cNvSpPr/>
          <p:nvPr/>
        </p:nvSpPr>
        <p:spPr bwMode="auto">
          <a:xfrm>
            <a:off x="7647059" y="4143548"/>
            <a:ext cx="360040" cy="36004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916832"/>
            <a:ext cx="4104456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3000" b="1" dirty="0">
                <a:solidFill>
                  <a:schemeClr val="bg2"/>
                </a:solidFill>
                <a:latin typeface="Bell MT" panose="02020503060305020303" pitchFamily="18" charset="0"/>
              </a:rPr>
              <a:t>7. Ćwiczenie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sz="1500" b="1" dirty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2000" b="1" dirty="0">
                <a:solidFill>
                  <a:srgbClr val="CC0000"/>
                </a:solidFill>
                <a:latin typeface="Bell MT" panose="02020503060305020303" pitchFamily="18" charset="0"/>
              </a:rPr>
              <a:t>1. </a:t>
            </a:r>
            <a:r>
              <a:rPr lang="pl-PL" sz="20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Pozycja wyjściowa</a:t>
            </a:r>
            <a:r>
              <a:rPr lang="pl-PL" sz="2000" u="sng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rgbClr val="CC0000"/>
                </a:solidFill>
                <a:latin typeface="Bell MT" panose="02020503060305020303" pitchFamily="18" charset="0"/>
              </a:rPr>
              <a:t>Skakankę  trzymamy w dłoniach skierowanych na zewnątrz, ramiona w łokciach lekko ugięte, skakanka z tyłu naszego ciała. 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b="1" dirty="0">
                <a:solidFill>
                  <a:srgbClr val="CC0000"/>
                </a:solidFill>
                <a:latin typeface="Bell MT" panose="02020503060305020303" pitchFamily="18" charset="0"/>
              </a:rPr>
              <a:t>2. </a:t>
            </a:r>
            <a:r>
              <a:rPr lang="pl-PL" sz="20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Ruch</a:t>
            </a:r>
            <a:r>
              <a:rPr lang="pl-PL" sz="2000" u="sng" dirty="0">
                <a:solidFill>
                  <a:srgbClr val="CC0000"/>
                </a:solidFill>
                <a:latin typeface="Bell MT" panose="02020503060305020303" pitchFamily="18" charset="0"/>
              </a:rPr>
              <a:t>: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rgbClr val="CC0000"/>
                </a:solidFill>
                <a:latin typeface="Bell MT" panose="02020503060305020303" pitchFamily="18" charset="0"/>
              </a:rPr>
              <a:t>Wykonujemy ruch skakanki w przód wykonując przeskoki  na prawej nodze.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3. Ilość</a:t>
            </a:r>
            <a:r>
              <a:rPr lang="pl-PL" sz="2000" b="1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rgbClr val="CC0000"/>
                </a:solidFill>
                <a:latin typeface="Bell MT" panose="02020503060305020303" pitchFamily="18" charset="0"/>
              </a:rPr>
              <a:t>Wykonaj ćwiczenie w 3 seriach po 20 powtórzeń.</a:t>
            </a: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592796"/>
            <a:ext cx="2430270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645024"/>
            <a:ext cx="2232248" cy="3144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lipsa 4"/>
          <p:cNvSpPr/>
          <p:nvPr/>
        </p:nvSpPr>
        <p:spPr bwMode="auto">
          <a:xfrm>
            <a:off x="6039163" y="2276872"/>
            <a:ext cx="360040" cy="36004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Elipsa 5"/>
          <p:cNvSpPr/>
          <p:nvPr/>
        </p:nvSpPr>
        <p:spPr bwMode="auto">
          <a:xfrm>
            <a:off x="7779450" y="4617132"/>
            <a:ext cx="360040" cy="36004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772816"/>
            <a:ext cx="4536504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3000" b="1" dirty="0">
                <a:solidFill>
                  <a:schemeClr val="bg2"/>
                </a:solidFill>
                <a:latin typeface="Bell MT" panose="02020503060305020303" pitchFamily="18" charset="0"/>
              </a:rPr>
              <a:t>8. Ćwiczenie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3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2000" b="1" dirty="0">
                <a:solidFill>
                  <a:srgbClr val="CC0000"/>
                </a:solidFill>
                <a:latin typeface="Bell MT" panose="02020503060305020303" pitchFamily="18" charset="0"/>
              </a:rPr>
              <a:t>1. </a:t>
            </a:r>
            <a:r>
              <a:rPr lang="pl-PL" sz="20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Pozycja wyjściowa</a:t>
            </a:r>
            <a:r>
              <a:rPr lang="pl-PL" sz="2000" u="sng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rgbClr val="CC0000"/>
                </a:solidFill>
                <a:latin typeface="Bell MT" panose="02020503060305020303" pitchFamily="18" charset="0"/>
              </a:rPr>
              <a:t>Skakankę  trzymamy w dłoniach skierowanych na zewnątrz, ramiona w łokciach lekko ugięte, skakanka z przodu naszego ciała. 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b="1" dirty="0">
                <a:solidFill>
                  <a:srgbClr val="CC0000"/>
                </a:solidFill>
                <a:latin typeface="Bell MT" panose="02020503060305020303" pitchFamily="18" charset="0"/>
              </a:rPr>
              <a:t>2. </a:t>
            </a:r>
            <a:r>
              <a:rPr lang="pl-PL" sz="20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Ruch</a:t>
            </a:r>
            <a:r>
              <a:rPr lang="pl-PL" sz="2000" u="sng" dirty="0">
                <a:solidFill>
                  <a:srgbClr val="CC0000"/>
                </a:solidFill>
                <a:latin typeface="Bell MT" panose="02020503060305020303" pitchFamily="18" charset="0"/>
              </a:rPr>
              <a:t>: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rgbClr val="CC0000"/>
                </a:solidFill>
                <a:latin typeface="Bell MT" panose="02020503060305020303" pitchFamily="18" charset="0"/>
              </a:rPr>
              <a:t>Wykonujemy ruch skakanki w tył wykonując przeskoki  na prawej nodze.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3. Ilość</a:t>
            </a:r>
            <a:r>
              <a:rPr lang="pl-PL" sz="2000" b="1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rgbClr val="CC0000"/>
                </a:solidFill>
                <a:latin typeface="Bell MT" panose="02020503060305020303" pitchFamily="18" charset="0"/>
              </a:rPr>
              <a:t>Wykonaj ćwiczenie w 3 seriach po 20 powtórzeń.</a:t>
            </a: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7560" y="1628800"/>
            <a:ext cx="2068220" cy="2757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717032"/>
            <a:ext cx="1944216" cy="296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lipsa 4"/>
          <p:cNvSpPr/>
          <p:nvPr/>
        </p:nvSpPr>
        <p:spPr bwMode="auto">
          <a:xfrm>
            <a:off x="5861650" y="2060848"/>
            <a:ext cx="360040" cy="36004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Elipsa 5"/>
          <p:cNvSpPr/>
          <p:nvPr/>
        </p:nvSpPr>
        <p:spPr bwMode="auto">
          <a:xfrm>
            <a:off x="7740352" y="4581128"/>
            <a:ext cx="360040" cy="36004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72816"/>
            <a:ext cx="4032448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3000" b="1" dirty="0">
                <a:solidFill>
                  <a:schemeClr val="bg2"/>
                </a:solidFill>
                <a:latin typeface="Bell MT" panose="02020503060305020303" pitchFamily="18" charset="0"/>
              </a:rPr>
              <a:t>9. Ćwiczenie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3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2000" b="1" dirty="0">
                <a:solidFill>
                  <a:srgbClr val="CC0000"/>
                </a:solidFill>
                <a:latin typeface="Bell MT" panose="02020503060305020303" pitchFamily="18" charset="0"/>
              </a:rPr>
              <a:t>1. </a:t>
            </a:r>
            <a:r>
              <a:rPr lang="pl-PL" sz="20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Pozycja wyjściowa</a:t>
            </a:r>
            <a:r>
              <a:rPr lang="pl-PL" sz="2000" u="sng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rgbClr val="CC0000"/>
                </a:solidFill>
                <a:latin typeface="Bell MT" panose="02020503060305020303" pitchFamily="18" charset="0"/>
              </a:rPr>
              <a:t>Skakankę  trzymamy w dłoniach skierowanych na zewnątrz, ramiona w łokciach lekko ugięte, skakanka z tyłu naszego ciała. 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b="1" dirty="0">
                <a:solidFill>
                  <a:srgbClr val="CC0000"/>
                </a:solidFill>
                <a:latin typeface="Bell MT" panose="02020503060305020303" pitchFamily="18" charset="0"/>
              </a:rPr>
              <a:t>2. </a:t>
            </a:r>
            <a:r>
              <a:rPr lang="pl-PL" sz="20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Ruch</a:t>
            </a:r>
            <a:r>
              <a:rPr lang="pl-PL" sz="2000" u="sng" dirty="0">
                <a:solidFill>
                  <a:srgbClr val="CC0000"/>
                </a:solidFill>
                <a:latin typeface="Bell MT" panose="02020503060305020303" pitchFamily="18" charset="0"/>
              </a:rPr>
              <a:t>: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rgbClr val="CC0000"/>
                </a:solidFill>
                <a:latin typeface="Bell MT" panose="02020503060305020303" pitchFamily="18" charset="0"/>
              </a:rPr>
              <a:t>Wykonujemy ruch skakanki w przód wykonując przeskoki raz na lewej raz na prawej nodze.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3. Ilość</a:t>
            </a:r>
            <a:r>
              <a:rPr lang="pl-PL" sz="2000" b="1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rgbClr val="CC0000"/>
                </a:solidFill>
                <a:latin typeface="Bell MT" panose="02020503060305020303" pitchFamily="18" charset="0"/>
              </a:rPr>
              <a:t>Wykonaj ćwiczenie w 3 seriach po 20 powtórzeń.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190" y="1843608"/>
            <a:ext cx="1986506" cy="2637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4918" y="3789040"/>
            <a:ext cx="1796276" cy="2637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531" y="3962332"/>
            <a:ext cx="1792289" cy="2491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lipsa 6"/>
          <p:cNvSpPr/>
          <p:nvPr/>
        </p:nvSpPr>
        <p:spPr bwMode="auto">
          <a:xfrm>
            <a:off x="6872423" y="2276872"/>
            <a:ext cx="360040" cy="36004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Elipsa 7"/>
          <p:cNvSpPr/>
          <p:nvPr/>
        </p:nvSpPr>
        <p:spPr bwMode="auto">
          <a:xfrm>
            <a:off x="5753106" y="4436988"/>
            <a:ext cx="360040" cy="36004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Elipsa 8"/>
          <p:cNvSpPr/>
          <p:nvPr/>
        </p:nvSpPr>
        <p:spPr bwMode="auto">
          <a:xfrm>
            <a:off x="7812360" y="4617008"/>
            <a:ext cx="360040" cy="36004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916832"/>
            <a:ext cx="3600400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3000" b="1" dirty="0">
                <a:solidFill>
                  <a:schemeClr val="bg2"/>
                </a:solidFill>
                <a:latin typeface="Bell MT" panose="02020503060305020303" pitchFamily="18" charset="0"/>
              </a:rPr>
              <a:t>10. Ćwiczenie</a:t>
            </a:r>
          </a:p>
          <a:p>
            <a:pPr marL="0" lvl="0" indent="0" algn="just">
              <a:spcBef>
                <a:spcPts val="0"/>
              </a:spcBef>
              <a:buNone/>
            </a:pPr>
            <a:endParaRPr lang="pl-PL" sz="1500" b="1" dirty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2000" b="1" dirty="0">
                <a:solidFill>
                  <a:srgbClr val="CC0000"/>
                </a:solidFill>
                <a:latin typeface="Bell MT" panose="02020503060305020303" pitchFamily="18" charset="0"/>
              </a:rPr>
              <a:t>1. </a:t>
            </a:r>
            <a:r>
              <a:rPr lang="pl-PL" sz="20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Pozycja wyjściowa</a:t>
            </a:r>
            <a:r>
              <a:rPr lang="pl-PL" sz="2000" u="sng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rgbClr val="CC0000"/>
                </a:solidFill>
                <a:latin typeface="Bell MT" panose="02020503060305020303" pitchFamily="18" charset="0"/>
              </a:rPr>
              <a:t>Skakankę  trzymamy w dłoniach skierowanych na zewnątrz, ramiona w łokciach lekko ugięte, skakanka z przodu naszego ciała. 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b="1" dirty="0">
                <a:solidFill>
                  <a:srgbClr val="CC0000"/>
                </a:solidFill>
                <a:latin typeface="Bell MT" panose="02020503060305020303" pitchFamily="18" charset="0"/>
              </a:rPr>
              <a:t>2. </a:t>
            </a:r>
            <a:r>
              <a:rPr lang="pl-PL" sz="20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Ruch</a:t>
            </a:r>
            <a:r>
              <a:rPr lang="pl-PL" sz="2000" u="sng" dirty="0">
                <a:solidFill>
                  <a:srgbClr val="CC0000"/>
                </a:solidFill>
                <a:latin typeface="Bell MT" panose="02020503060305020303" pitchFamily="18" charset="0"/>
              </a:rPr>
              <a:t>: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rgbClr val="CC0000"/>
                </a:solidFill>
                <a:latin typeface="Bell MT" panose="02020503060305020303" pitchFamily="18" charset="0"/>
              </a:rPr>
              <a:t>Wykonujemy ruch skakanki w tył wykonując przeskoki raz na lewej raz na prawej nodze.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3. Ilość</a:t>
            </a:r>
            <a:r>
              <a:rPr lang="pl-PL" sz="2000" b="1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rgbClr val="CC0000"/>
                </a:solidFill>
                <a:latin typeface="Bell MT" panose="02020503060305020303" pitchFamily="18" charset="0"/>
              </a:rPr>
              <a:t>Wykonaj ćwiczenie w 3 seriach po 20 powtórzeń.</a:t>
            </a: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596" y="1916831"/>
            <a:ext cx="2068220" cy="2612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4334" y="4149080"/>
            <a:ext cx="1796276" cy="2395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5" y="4149080"/>
            <a:ext cx="1792289" cy="2389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lipsa 6"/>
          <p:cNvSpPr/>
          <p:nvPr/>
        </p:nvSpPr>
        <p:spPr bwMode="auto">
          <a:xfrm>
            <a:off x="6292686" y="2276872"/>
            <a:ext cx="360040" cy="36004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Elipsa 7"/>
          <p:cNvSpPr/>
          <p:nvPr/>
        </p:nvSpPr>
        <p:spPr bwMode="auto">
          <a:xfrm>
            <a:off x="7739134" y="4763226"/>
            <a:ext cx="360040" cy="36004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Elipsa 8"/>
          <p:cNvSpPr/>
          <p:nvPr/>
        </p:nvSpPr>
        <p:spPr bwMode="auto">
          <a:xfrm>
            <a:off x="5184067" y="4721746"/>
            <a:ext cx="360040" cy="36004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916832"/>
            <a:ext cx="4680520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3000" b="1" dirty="0">
                <a:solidFill>
                  <a:schemeClr val="bg2"/>
                </a:solidFill>
                <a:latin typeface="Bell MT" panose="02020503060305020303" pitchFamily="18" charset="0"/>
              </a:rPr>
              <a:t>11. Ćwiczenie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3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2000" b="1" dirty="0">
                <a:solidFill>
                  <a:srgbClr val="CC0000"/>
                </a:solidFill>
                <a:latin typeface="Bell MT" panose="02020503060305020303" pitchFamily="18" charset="0"/>
              </a:rPr>
              <a:t>1. </a:t>
            </a:r>
            <a:r>
              <a:rPr lang="pl-PL" sz="20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Pozycja wyjściowa</a:t>
            </a:r>
            <a:r>
              <a:rPr lang="pl-PL" sz="2000" u="sng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rgbClr val="CC0000"/>
                </a:solidFill>
                <a:latin typeface="Bell MT" panose="02020503060305020303" pitchFamily="18" charset="0"/>
              </a:rPr>
              <a:t>Skakankę  trzymamy w dłoniach skierowanych na zewnątrz, ramiona w łokciach lekko ugięte, skakanka z tyłu naszego ciała. 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b="1" dirty="0">
                <a:solidFill>
                  <a:srgbClr val="CC0000"/>
                </a:solidFill>
                <a:latin typeface="Bell MT" panose="02020503060305020303" pitchFamily="18" charset="0"/>
              </a:rPr>
              <a:t>2. </a:t>
            </a:r>
            <a:r>
              <a:rPr lang="pl-PL" sz="20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Ruch</a:t>
            </a:r>
            <a:r>
              <a:rPr lang="pl-PL" sz="2000" u="sng" dirty="0">
                <a:solidFill>
                  <a:srgbClr val="CC0000"/>
                </a:solidFill>
                <a:latin typeface="Bell MT" panose="02020503060305020303" pitchFamily="18" charset="0"/>
              </a:rPr>
              <a:t>: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rgbClr val="CC0000"/>
                </a:solidFill>
                <a:latin typeface="Bell MT" panose="02020503060305020303" pitchFamily="18" charset="0"/>
              </a:rPr>
              <a:t>Wykonujemy ruch skakanki w przód wykonując przeskoki 2 razy  na prawej i 2 razy  na lewej nodze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3. Ilość</a:t>
            </a:r>
            <a:r>
              <a:rPr lang="pl-PL" sz="2000" b="1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rgbClr val="CC0000"/>
                </a:solidFill>
                <a:latin typeface="Bell MT" panose="02020503060305020303" pitchFamily="18" charset="0"/>
              </a:rPr>
              <a:t>Wykonaj ćwiczenie w 2 seriach po 15 powtórzeń.</a:t>
            </a: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1547" y="1772816"/>
            <a:ext cx="2142371" cy="2650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5308" y="4257092"/>
            <a:ext cx="1796276" cy="2395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768" y="4210474"/>
            <a:ext cx="1792289" cy="2389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lipsa 5"/>
          <p:cNvSpPr/>
          <p:nvPr/>
        </p:nvSpPr>
        <p:spPr bwMode="auto">
          <a:xfrm>
            <a:off x="6881563" y="2240868"/>
            <a:ext cx="360040" cy="36004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Elipsa 6"/>
          <p:cNvSpPr/>
          <p:nvPr/>
        </p:nvSpPr>
        <p:spPr bwMode="auto">
          <a:xfrm>
            <a:off x="6125626" y="4808917"/>
            <a:ext cx="360040" cy="36004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Elipsa 7"/>
          <p:cNvSpPr/>
          <p:nvPr/>
        </p:nvSpPr>
        <p:spPr bwMode="auto">
          <a:xfrm>
            <a:off x="8074912" y="4797051"/>
            <a:ext cx="360040" cy="36004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700808"/>
            <a:ext cx="4608512" cy="4896544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3000" b="1" dirty="0">
                <a:solidFill>
                  <a:schemeClr val="bg2"/>
                </a:solidFill>
                <a:latin typeface="Bell MT" panose="02020503060305020303" pitchFamily="18" charset="0"/>
              </a:rPr>
              <a:t>12. Ćwiczenie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3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2000" b="1" dirty="0">
                <a:solidFill>
                  <a:srgbClr val="CC0000"/>
                </a:solidFill>
                <a:latin typeface="Bell MT" panose="02020503060305020303" pitchFamily="18" charset="0"/>
              </a:rPr>
              <a:t>1. </a:t>
            </a:r>
            <a:r>
              <a:rPr lang="pl-PL" sz="20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Pozycja wyjściowa</a:t>
            </a:r>
            <a:r>
              <a:rPr lang="pl-PL" sz="2000" u="sng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rgbClr val="CC0000"/>
                </a:solidFill>
                <a:latin typeface="Bell MT" panose="02020503060305020303" pitchFamily="18" charset="0"/>
              </a:rPr>
              <a:t>Skakankę  trzymamy w dłoniach skierowanych na zewnątrz, ramiona w łokciach lekko ugięte, skakanka z tyłu naszego ciała. 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b="1" dirty="0">
                <a:solidFill>
                  <a:srgbClr val="CC0000"/>
                </a:solidFill>
                <a:latin typeface="Bell MT" panose="02020503060305020303" pitchFamily="18" charset="0"/>
              </a:rPr>
              <a:t>2. </a:t>
            </a:r>
            <a:r>
              <a:rPr lang="pl-PL" sz="20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Ruch</a:t>
            </a:r>
            <a:r>
              <a:rPr lang="pl-PL" sz="2000" u="sng" dirty="0">
                <a:solidFill>
                  <a:srgbClr val="CC0000"/>
                </a:solidFill>
                <a:latin typeface="Bell MT" panose="02020503060305020303" pitchFamily="18" charset="0"/>
              </a:rPr>
              <a:t>: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rgbClr val="CC0000"/>
                </a:solidFill>
                <a:latin typeface="Bell MT" panose="02020503060305020303" pitchFamily="18" charset="0"/>
              </a:rPr>
              <a:t>Wykonujemy ruch skakanki w przód wykonując przeskoki obunóż. Co drugi przeskok krzyżujemy ręce.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3. Ilość</a:t>
            </a:r>
            <a:r>
              <a:rPr lang="pl-PL" sz="2000" b="1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rgbClr val="CC0000"/>
                </a:solidFill>
                <a:latin typeface="Bell MT" panose="02020503060305020303" pitchFamily="18" charset="0"/>
              </a:rPr>
              <a:t>Wykonaj ćwiczenie w 2 seriach po 15 powtórzeń.</a:t>
            </a: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912" y="1676537"/>
            <a:ext cx="2131631" cy="261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112" y="4062069"/>
            <a:ext cx="1901462" cy="2535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732" y="4107754"/>
            <a:ext cx="1994700" cy="253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lipsa 5"/>
          <p:cNvSpPr/>
          <p:nvPr/>
        </p:nvSpPr>
        <p:spPr bwMode="auto">
          <a:xfrm>
            <a:off x="6788027" y="2132856"/>
            <a:ext cx="360040" cy="36004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Elipsa 6"/>
          <p:cNvSpPr/>
          <p:nvPr/>
        </p:nvSpPr>
        <p:spPr bwMode="auto">
          <a:xfrm>
            <a:off x="5595062" y="4511280"/>
            <a:ext cx="360040" cy="36004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Elipsa 7"/>
          <p:cNvSpPr/>
          <p:nvPr/>
        </p:nvSpPr>
        <p:spPr bwMode="auto">
          <a:xfrm>
            <a:off x="7673823" y="4511280"/>
            <a:ext cx="360040" cy="36004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700808"/>
            <a:ext cx="5040560" cy="4896544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3000" b="1" dirty="0">
                <a:solidFill>
                  <a:schemeClr val="bg2"/>
                </a:solidFill>
                <a:latin typeface="Bell MT" panose="02020503060305020303" pitchFamily="18" charset="0"/>
              </a:rPr>
              <a:t>13. Ćwiczenie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sz="1500" b="1" u="sng" dirty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2000" b="1" dirty="0">
                <a:solidFill>
                  <a:srgbClr val="CC0000"/>
                </a:solidFill>
                <a:latin typeface="Bell MT" panose="02020503060305020303" pitchFamily="18" charset="0"/>
              </a:rPr>
              <a:t>1. </a:t>
            </a:r>
            <a:r>
              <a:rPr lang="pl-PL" sz="20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Pozycja wyjściowa</a:t>
            </a:r>
            <a:r>
              <a:rPr lang="pl-PL" sz="2000" u="sng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rgbClr val="CC0000"/>
                </a:solidFill>
                <a:latin typeface="Bell MT" panose="02020503060305020303" pitchFamily="18" charset="0"/>
              </a:rPr>
              <a:t>Skakankę  trzymamy w dłoniach skierowanych na zewnątrz, ramiona w łokciach lekko ugięte, skakanka z tyłu naszego ciała. 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b="1" dirty="0">
                <a:solidFill>
                  <a:srgbClr val="CC0000"/>
                </a:solidFill>
                <a:latin typeface="Bell MT" panose="02020503060305020303" pitchFamily="18" charset="0"/>
              </a:rPr>
              <a:t>2. </a:t>
            </a:r>
            <a:r>
              <a:rPr lang="pl-PL" sz="20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Ruch</a:t>
            </a:r>
            <a:r>
              <a:rPr lang="pl-PL" sz="2000" u="sng" dirty="0">
                <a:solidFill>
                  <a:srgbClr val="CC0000"/>
                </a:solidFill>
                <a:latin typeface="Bell MT" panose="02020503060305020303" pitchFamily="18" charset="0"/>
              </a:rPr>
              <a:t>: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rgbClr val="CC0000"/>
                </a:solidFill>
                <a:latin typeface="Bell MT" panose="02020503060305020303" pitchFamily="18" charset="0"/>
              </a:rPr>
              <a:t>Lewa noga jest wysunięta do przodu  w stosunku do prawej. Wykonujemy ruch skakanki w przód i jednocześnie wykonujemy przeskok w najpierw lewą a następnie prawą nogą.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3. Ilość</a:t>
            </a:r>
            <a:r>
              <a:rPr lang="pl-PL" sz="2000" b="1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rgbClr val="CC0000"/>
                </a:solidFill>
                <a:latin typeface="Bell MT" panose="02020503060305020303" pitchFamily="18" charset="0"/>
              </a:rPr>
              <a:t>Wykonaj ćwiczenie w 2 seriach po 15 powtórzeń.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861048"/>
            <a:ext cx="2015131" cy="2973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840" y="1700808"/>
            <a:ext cx="2015130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lipsa 5"/>
          <p:cNvSpPr/>
          <p:nvPr/>
        </p:nvSpPr>
        <p:spPr bwMode="auto">
          <a:xfrm>
            <a:off x="7074365" y="2060848"/>
            <a:ext cx="360040" cy="36004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Elipsa 6"/>
          <p:cNvSpPr/>
          <p:nvPr/>
        </p:nvSpPr>
        <p:spPr bwMode="auto">
          <a:xfrm>
            <a:off x="7631793" y="4365104"/>
            <a:ext cx="360040" cy="36004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3087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700808"/>
            <a:ext cx="4968552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3000" b="1" dirty="0">
                <a:solidFill>
                  <a:schemeClr val="bg2"/>
                </a:solidFill>
                <a:latin typeface="Bell MT" panose="02020503060305020303" pitchFamily="18" charset="0"/>
              </a:rPr>
              <a:t>14. Ćwiczenie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3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2000" b="1" dirty="0">
                <a:solidFill>
                  <a:srgbClr val="CC0000"/>
                </a:solidFill>
                <a:latin typeface="Bell MT" panose="02020503060305020303" pitchFamily="18" charset="0"/>
              </a:rPr>
              <a:t>1. </a:t>
            </a:r>
            <a:r>
              <a:rPr lang="pl-PL" sz="20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Pozycja wyjściowa</a:t>
            </a:r>
            <a:r>
              <a:rPr lang="pl-PL" sz="2000" u="sng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rgbClr val="CC0000"/>
                </a:solidFill>
                <a:latin typeface="Bell MT" panose="02020503060305020303" pitchFamily="18" charset="0"/>
              </a:rPr>
              <a:t>Skakankę  trzymamy w dłoniach skierowanych na zewnątrz, ramiona w łokciach lekko ugięte, skakanka z tyłu naszego ciała. 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b="1" dirty="0">
                <a:solidFill>
                  <a:srgbClr val="CC0000"/>
                </a:solidFill>
                <a:latin typeface="Bell MT" panose="02020503060305020303" pitchFamily="18" charset="0"/>
              </a:rPr>
              <a:t>2. </a:t>
            </a:r>
            <a:r>
              <a:rPr lang="pl-PL" sz="20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Ruch</a:t>
            </a:r>
            <a:r>
              <a:rPr lang="pl-PL" sz="2000" u="sng" dirty="0">
                <a:solidFill>
                  <a:srgbClr val="CC0000"/>
                </a:solidFill>
                <a:latin typeface="Bell MT" panose="02020503060305020303" pitchFamily="18" charset="0"/>
              </a:rPr>
              <a:t>: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rgbClr val="CC0000"/>
                </a:solidFill>
                <a:latin typeface="Bell MT" panose="02020503060305020303" pitchFamily="18" charset="0"/>
              </a:rPr>
              <a:t>Prawa noga jest lekko  wysunięta do przodu  w stosunku do lewej. Wykonujemy ruch skakanki w przód i jednocześnie wykonujemy przeskok  lewą a następnie prawą nogą.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3. Ilość</a:t>
            </a:r>
            <a:r>
              <a:rPr lang="pl-PL" sz="2000" b="1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rgbClr val="CC0000"/>
                </a:solidFill>
                <a:latin typeface="Bell MT" panose="02020503060305020303" pitchFamily="18" charset="0"/>
              </a:rPr>
              <a:t>Wykonaj ćwiczenie w 2 seriach po 15 powtórzeń.</a:t>
            </a: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844824"/>
            <a:ext cx="1541955" cy="2343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933056"/>
            <a:ext cx="2023343" cy="2697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lipsa 4"/>
          <p:cNvSpPr/>
          <p:nvPr/>
        </p:nvSpPr>
        <p:spPr bwMode="auto">
          <a:xfrm>
            <a:off x="6356267" y="2348880"/>
            <a:ext cx="138838" cy="14749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Elipsa 5"/>
          <p:cNvSpPr/>
          <p:nvPr/>
        </p:nvSpPr>
        <p:spPr bwMode="auto">
          <a:xfrm>
            <a:off x="7815919" y="4293096"/>
            <a:ext cx="360040" cy="36004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700808"/>
            <a:ext cx="5688632" cy="4968552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3000" b="1" dirty="0">
                <a:solidFill>
                  <a:schemeClr val="bg2"/>
                </a:solidFill>
                <a:latin typeface="Bell MT" panose="02020503060305020303" pitchFamily="18" charset="0"/>
              </a:rPr>
              <a:t>15. Ćwiczenie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altLang="pl-PL" sz="1500" b="1" dirty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2000" b="1" dirty="0">
                <a:solidFill>
                  <a:srgbClr val="CC0000"/>
                </a:solidFill>
                <a:latin typeface="Bell MT" panose="02020503060305020303" pitchFamily="18" charset="0"/>
              </a:rPr>
              <a:t>1. </a:t>
            </a:r>
            <a:r>
              <a:rPr lang="pl-PL" sz="20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Pozycja wyjściowa</a:t>
            </a:r>
            <a:r>
              <a:rPr lang="pl-PL" sz="2000" u="sng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rgbClr val="CC0000"/>
                </a:solidFill>
                <a:latin typeface="Bell MT" panose="02020503060305020303" pitchFamily="18" charset="0"/>
              </a:rPr>
              <a:t>Skakankę  trzymamy w dłoniach skierowanych na zewnątrz, ramiona w łokciach lekko ugięte, skakanka z tyłu naszego ciała. 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b="1" dirty="0">
                <a:solidFill>
                  <a:srgbClr val="CC0000"/>
                </a:solidFill>
                <a:latin typeface="Bell MT" panose="02020503060305020303" pitchFamily="18" charset="0"/>
              </a:rPr>
              <a:t>2. </a:t>
            </a:r>
            <a:r>
              <a:rPr lang="pl-PL" sz="20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Ruch</a:t>
            </a:r>
            <a:r>
              <a:rPr lang="pl-PL" sz="2000" u="sng" dirty="0">
                <a:solidFill>
                  <a:srgbClr val="CC0000"/>
                </a:solidFill>
                <a:latin typeface="Bell MT" panose="02020503060305020303" pitchFamily="18" charset="0"/>
              </a:rPr>
              <a:t>: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rgbClr val="CC0000"/>
                </a:solidFill>
                <a:latin typeface="Bell MT" panose="02020503060305020303" pitchFamily="18" charset="0"/>
              </a:rPr>
              <a:t>Wykonujemy ruch skakanki w przód wykonując skoki  obunóż a w trzecim skoku próbujemy wykonać podczas skoku podwójny ruch skakanką.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3. Ilość</a:t>
            </a:r>
            <a:r>
              <a:rPr lang="pl-PL" sz="2000" b="1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rgbClr val="CC0000"/>
                </a:solidFill>
                <a:latin typeface="Bell MT" panose="02020503060305020303" pitchFamily="18" charset="0"/>
              </a:rPr>
              <a:t>Wykonaj ćwiczenie w 2 seriach po 15 powtórzeń.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rgbClr val="CC0000"/>
                </a:solidFill>
                <a:latin typeface="Bell MT" panose="02020503060305020303" pitchFamily="18" charset="0"/>
              </a:rPr>
              <a:t>4. </a:t>
            </a:r>
            <a:r>
              <a:rPr lang="pl-PL" sz="2000" b="1" dirty="0">
                <a:solidFill>
                  <a:srgbClr val="CC0000"/>
                </a:solidFill>
                <a:latin typeface="Bell MT" panose="02020503060305020303" pitchFamily="18" charset="0"/>
              </a:rPr>
              <a:t>Uwaga</a:t>
            </a:r>
            <a:r>
              <a:rPr lang="pl-PL" sz="2000" dirty="0">
                <a:solidFill>
                  <a:srgbClr val="CC0000"/>
                </a:solidFill>
                <a:latin typeface="Bell MT" panose="02020503060305020303" pitchFamily="18" charset="0"/>
              </a:rPr>
              <a:t>: ćwiczenie jest trudne do wykonania. Należy podczas skoku gdzie wykonujemy podwójny ruch skakanką wyżej podskoczyć i wykonać szybki ruch skakanką. </a:t>
            </a: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700808"/>
            <a:ext cx="2109328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717032"/>
            <a:ext cx="2109328" cy="2915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lipsa 4"/>
          <p:cNvSpPr/>
          <p:nvPr/>
        </p:nvSpPr>
        <p:spPr bwMode="auto">
          <a:xfrm>
            <a:off x="7102828" y="2060848"/>
            <a:ext cx="360040" cy="36004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Elipsa 5"/>
          <p:cNvSpPr/>
          <p:nvPr/>
        </p:nvSpPr>
        <p:spPr bwMode="auto">
          <a:xfrm>
            <a:off x="7593193" y="4509120"/>
            <a:ext cx="360040" cy="36004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theme/theme1.xml><?xml version="1.0" encoding="utf-8"?>
<a:theme xmlns:a="http://schemas.openxmlformats.org/drawingml/2006/main" name="sport">
  <a:themeElements>
    <a:clrScheme name="powerpoint-template-24 1">
      <a:dk1>
        <a:srgbClr val="4D4D4D"/>
      </a:dk1>
      <a:lt1>
        <a:srgbClr val="FFFFFF"/>
      </a:lt1>
      <a:dk2>
        <a:srgbClr val="4D4D4D"/>
      </a:dk2>
      <a:lt2>
        <a:srgbClr val="CC0000"/>
      </a:lt2>
      <a:accent1>
        <a:srgbClr val="FF9933"/>
      </a:accent1>
      <a:accent2>
        <a:srgbClr val="009900"/>
      </a:accent2>
      <a:accent3>
        <a:srgbClr val="FFFFFF"/>
      </a:accent3>
      <a:accent4>
        <a:srgbClr val="404040"/>
      </a:accent4>
      <a:accent5>
        <a:srgbClr val="FFCAAD"/>
      </a:accent5>
      <a:accent6>
        <a:srgbClr val="008A00"/>
      </a:accent6>
      <a:hlink>
        <a:srgbClr val="3366FF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sport</Template>
  <TotalTime>644</TotalTime>
  <Words>1018</Words>
  <Application>Microsoft Office PowerPoint</Application>
  <PresentationFormat>Pokaz na ekranie (4:3)</PresentationFormat>
  <Paragraphs>162</Paragraphs>
  <Slides>17</Slides>
  <Notes>17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21" baseType="lpstr">
      <vt:lpstr>Arial</vt:lpstr>
      <vt:lpstr>Bell MT</vt:lpstr>
      <vt:lpstr>Microsoft Sans Serif</vt:lpstr>
      <vt:lpstr>sport</vt:lpstr>
      <vt:lpstr>    Zestaw ćwiczeń          domowych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Marzena</dc:creator>
  <cp:lastModifiedBy>Marzena Jurgielewicz-Urniaż</cp:lastModifiedBy>
  <cp:revision>86</cp:revision>
  <dcterms:created xsi:type="dcterms:W3CDTF">2019-10-04T10:19:57Z</dcterms:created>
  <dcterms:modified xsi:type="dcterms:W3CDTF">2020-11-29T15:03:10Z</dcterms:modified>
</cp:coreProperties>
</file>