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57" r:id="rId6"/>
    <p:sldId id="260" r:id="rId7"/>
    <p:sldId id="261" r:id="rId8"/>
    <p:sldId id="262" r:id="rId9"/>
    <p:sldId id="263" r:id="rId10"/>
    <p:sldId id="259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defPPr rtl="0">
      <a:defRPr lang="pl-p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1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05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C3EDF0C-9B68-4E0D-914B-3F65C0774E9C}" type="datetime1">
              <a:rPr lang="pl-PL" smtClean="0"/>
              <a:t>02.11.2020</a:t>
            </a:fld>
            <a:endParaRPr lang="pl-PL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8D331BE-4A26-441F-AE74-A51A4C94AC14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6121788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noProof="0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98716C-CEBE-463D-855C-9766CA91CF20}" type="datetime1">
              <a:rPr lang="pl-PL" smtClean="0"/>
              <a:pPr/>
              <a:t>02.11.2020</a:t>
            </a:fld>
            <a:endParaRPr lang="pl-PL" dirty="0"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l-PL" noProof="0" dirty="0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noProof="0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F6B3765-1535-41FB-A927-AAD2D1E85382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317015224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F6B3765-1535-41FB-A927-AAD2D1E85382}" type="slidenum">
              <a:rPr lang="pl-PL" smtClean="0"/>
              <a:t>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94271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F6B3765-1535-41FB-A927-AAD2D1E85382}" type="slidenum">
              <a:rPr lang="pl-PL" smtClean="0"/>
              <a:t>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69618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F6B3765-1535-41FB-A927-AAD2D1E85382}" type="slidenum">
              <a:rPr lang="pl-PL" smtClean="0"/>
              <a:t>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27581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F6B3765-1535-41FB-A927-AAD2D1E85382}" type="slidenum">
              <a:rPr lang="pl-PL" smtClean="0"/>
              <a:t>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581816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F6B3765-1535-41FB-A927-AAD2D1E85382}" type="slidenum">
              <a:rPr lang="pl-PL" smtClean="0"/>
              <a:t>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733289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F6B3765-1535-41FB-A927-AAD2D1E85382}" type="slidenum">
              <a:rPr lang="pl-PL" smtClean="0"/>
              <a:t>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888771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F6B3765-1535-41FB-A927-AAD2D1E85382}" type="slidenum">
              <a:rPr lang="pl-PL" smtClean="0"/>
              <a:t>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598431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F6B3765-1535-41FB-A927-AAD2D1E85382}" type="slidenum">
              <a:rPr lang="pl-PL" smtClean="0"/>
              <a:t>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212446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F6B3765-1535-41FB-A927-AAD2D1E85382}" type="slidenum">
              <a:rPr lang="pl-PL" smtClean="0"/>
              <a:t>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070975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F6B3765-1535-41FB-A927-AAD2D1E85382}" type="slidenum">
              <a:rPr lang="pl-PL" smtClean="0"/>
              <a:t>10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045197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F6B3765-1535-41FB-A927-AAD2D1E85382}" type="slidenum">
              <a:rPr lang="pl-PL" smtClean="0"/>
              <a:t>11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65764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rtlCol="0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rtlCol="0"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 noProof="0"/>
              <a:t>Kliknij, aby edytować styl wzorca podtytułu</a:t>
            </a:r>
            <a:endParaRPr lang="pl-PL" noProof="0" dirty="0"/>
          </a:p>
        </p:txBody>
      </p:sp>
      <p:sp>
        <p:nvSpPr>
          <p:cNvPr id="7" name="Data — symbol zastępczy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CD86DE2-3885-4346-9799-EA543624CFEE}" type="datetime1">
              <a:rPr lang="pl-PL" smtClean="0"/>
              <a:pPr/>
              <a:t>02.11.2020</a:t>
            </a:fld>
            <a:endParaRPr lang="pl-PL" dirty="0"/>
          </a:p>
        </p:txBody>
      </p:sp>
      <p:sp>
        <p:nvSpPr>
          <p:cNvPr id="8" name="Stopka — symbol zastępczy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 dirty="0"/>
          </a:p>
        </p:txBody>
      </p:sp>
      <p:sp>
        <p:nvSpPr>
          <p:cNvPr id="9" name="Numer slajdu — symbol zastępczy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pl-PL" noProof="0" smtClean="0"/>
              <a:pPr/>
              <a:t>‹#›</a:t>
            </a:fld>
            <a:endParaRPr lang="pl-PL" noProof="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  <a:endParaRPr lang="pl-PL" noProof="0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B1DCB47-222A-444C-A055-A787DABB53B1}" type="datetime1">
              <a:rPr lang="pl-PL" smtClean="0"/>
              <a:pPr/>
              <a:t>02.11.2020</a:t>
            </a:fld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pl-PL" noProof="0" smtClean="0"/>
              <a:t>‹#›</a:t>
            </a:fld>
            <a:endParaRPr lang="pl-PL" noProof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rtlCol="0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8" name="Podtytuł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rtlCol="0"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 noProof="0"/>
              <a:t>Kliknij, aby edytować styl wzorca podtytułu</a:t>
            </a:r>
            <a:endParaRPr lang="pl-PL" noProof="0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7C73C2C-280C-472F-BFB7-1887DD77F24E}" type="datetime1">
              <a:rPr lang="pl-PL" smtClean="0"/>
              <a:pPr/>
              <a:t>02.11.2020</a:t>
            </a:fld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pl-PL" noProof="0" smtClean="0"/>
              <a:t>‹#›</a:t>
            </a:fld>
            <a:endParaRPr lang="pl-PL" noProof="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 rtlCol="0"/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  <a:endParaRPr lang="pl-PL" noProof="0" dirty="0"/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 rtlCol="0"/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  <a:endParaRPr lang="pl-PL" noProof="0" dirty="0"/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FF70330-6173-49E1-997A-94CAA045CCD6}" type="datetime1">
              <a:rPr lang="pl-PL" smtClean="0"/>
              <a:pPr/>
              <a:t>02.11.2020</a:t>
            </a:fld>
            <a:endParaRPr lang="pl-PL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pl-PL" noProof="0" smtClean="0"/>
              <a:t>‹#›</a:t>
            </a:fld>
            <a:endParaRPr lang="pl-PL" noProof="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rtlCol="0"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 rtlCol="0"/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  <a:endParaRPr lang="pl-PL" noProof="0" dirty="0"/>
          </a:p>
        </p:txBody>
      </p:sp>
      <p:sp>
        <p:nvSpPr>
          <p:cNvPr id="5" name="Tekst — symbol zastępczy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 rtl="0">
              <a:buNone/>
            </a:pPr>
            <a:r>
              <a:rPr lang="pl-PL" noProof="0"/>
              <a:t>Kliknij, aby edytować style wzorca tekstu</a:t>
            </a:r>
          </a:p>
        </p:txBody>
      </p:sp>
      <p:sp>
        <p:nvSpPr>
          <p:cNvPr id="6" name="Zawartość — symbol zastępczy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 rtlCol="0"/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  <a:endParaRPr lang="pl-PL" noProof="0" dirty="0"/>
          </a:p>
        </p:txBody>
      </p:sp>
      <p:sp>
        <p:nvSpPr>
          <p:cNvPr id="7" name="Data — symbol zastępczy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8A243CD-95BE-483F-93D6-6DFAFA676620}" type="datetime1">
              <a:rPr lang="pl-PL" smtClean="0"/>
              <a:pPr/>
              <a:t>02.11.2020</a:t>
            </a:fld>
            <a:endParaRPr lang="pl-PL" dirty="0"/>
          </a:p>
        </p:txBody>
      </p:sp>
      <p:sp>
        <p:nvSpPr>
          <p:cNvPr id="8" name="Stopka — symbol zastępczy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 dirty="0"/>
          </a:p>
        </p:txBody>
      </p:sp>
      <p:sp>
        <p:nvSpPr>
          <p:cNvPr id="9" name="Numer slajdu — symbol zastępczy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pl-PL" noProof="0" smtClean="0"/>
              <a:t>‹#›</a:t>
            </a:fld>
            <a:endParaRPr lang="pl-PL" noProof="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C0ADEEF-D7E2-425D-BC3F-FABFBB46C4BA}" type="datetime1">
              <a:rPr lang="pl-PL" smtClean="0"/>
              <a:pPr/>
              <a:t>02.11.2020</a:t>
            </a:fld>
            <a:endParaRPr lang="pl-PL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 dirty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pl-PL" noProof="0" smtClean="0"/>
              <a:t>‹#›</a:t>
            </a:fld>
            <a:endParaRPr lang="pl-PL" noProof="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a — symbol zastępczy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EC95A73-4F84-4C68-9034-58B7F45905F8}" type="datetime1">
              <a:rPr lang="pl-PL" smtClean="0"/>
              <a:pPr/>
              <a:t>02.11.2020</a:t>
            </a:fld>
            <a:endParaRPr lang="pl-PL" dirty="0"/>
          </a:p>
        </p:txBody>
      </p:sp>
      <p:sp>
        <p:nvSpPr>
          <p:cNvPr id="3" name="Stopka — symbol zastępczy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pl-PL" noProof="0" smtClean="0"/>
              <a:t>‹#›</a:t>
            </a:fld>
            <a:endParaRPr lang="pl-PL" noProof="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  <a:endParaRPr lang="pl-PL" noProof="0" dirty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 rtlCol="0"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DF8FF31-5438-4C5E-A2E5-30ACBA9AC2C5}" type="datetime1">
              <a:rPr lang="pl-PL" smtClean="0"/>
              <a:pPr/>
              <a:t>02.11.2020</a:t>
            </a:fld>
            <a:endParaRPr lang="pl-PL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pl-PL" noProof="0" smtClean="0"/>
              <a:t>‹#›</a:t>
            </a:fld>
            <a:endParaRPr lang="pl-PL" noProof="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3" name="Obraz — symbol zastępczy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 rtlCol="0"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00EAED3-5B0E-4190-9EB7-B0BA66B06836}" type="datetime1">
              <a:rPr lang="pl-PL" smtClean="0"/>
              <a:pPr/>
              <a:t>02.11.2020</a:t>
            </a:fld>
            <a:endParaRPr lang="pl-PL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pl-PL" noProof="0" smtClean="0"/>
              <a:t>‹#›</a:t>
            </a:fld>
            <a:endParaRPr lang="pl-PL" noProof="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zny 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3" name="Obraz — symbol zastępczy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 rtlCol="0"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15B93A3-9B47-43D3-85D3-2ECF217B3BCF}" type="datetime1">
              <a:rPr lang="pl-PL" smtClean="0"/>
              <a:pPr/>
              <a:t>02.11.2020</a:t>
            </a:fld>
            <a:endParaRPr lang="pl-PL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pl-PL" noProof="0" smtClean="0"/>
              <a:t>‹#›</a:t>
            </a:fld>
            <a:endParaRPr lang="pl-PL" noProof="0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rtlCol="0" anchor="ctr"/>
          <a:lstStyle>
            <a:lvl1pPr>
              <a:defRPr sz="3200"/>
            </a:lvl1pPr>
          </a:lstStyle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rtlCol="0"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30BDA14-9539-4096-9F00-A8CB927F7470}" type="datetime1">
              <a:rPr lang="pl-PL" smtClean="0"/>
              <a:pPr/>
              <a:t>02.11.2020</a:t>
            </a:fld>
            <a:endParaRPr lang="pl-PL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pl-PL" noProof="0" smtClean="0"/>
              <a:t>‹#›</a:t>
            </a:fld>
            <a:endParaRPr lang="pl-PL" noProof="0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ytat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46212" y="372940"/>
            <a:ext cx="9302752" cy="2992904"/>
          </a:xfrm>
        </p:spPr>
        <p:txBody>
          <a:bodyPr rtlCol="0" anchor="ctr"/>
          <a:lstStyle>
            <a:lvl1pPr>
              <a:defRPr sz="4400"/>
            </a:lvl1pPr>
          </a:lstStyle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12" name="Tekst — symbol zastępczy 3"/>
          <p:cNvSpPr>
            <a:spLocks noGrp="1"/>
          </p:cNvSpPr>
          <p:nvPr>
            <p:ph type="body" sz="half" idx="13"/>
          </p:nvPr>
        </p:nvSpPr>
        <p:spPr>
          <a:xfrm>
            <a:off x="1720644" y="3373372"/>
            <a:ext cx="8752299" cy="54896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838200" y="4509544"/>
            <a:ext cx="10512424" cy="1489496"/>
          </a:xfrm>
        </p:spPr>
        <p:txBody>
          <a:bodyPr rtlCol="0"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>
          <a:xfrm>
            <a:off x="838200" y="6364165"/>
            <a:ext cx="2743200" cy="365125"/>
          </a:xfrm>
        </p:spPr>
        <p:txBody>
          <a:bodyPr rtlCol="0"/>
          <a:lstStyle>
            <a:lvl1pPr>
              <a:defRPr/>
            </a:lvl1pPr>
          </a:lstStyle>
          <a:p>
            <a:fld id="{A37E4099-CFD1-4D32-99E6-5C283C4B52E1}" type="datetime1">
              <a:rPr lang="pl-PL" smtClean="0"/>
              <a:pPr/>
              <a:t>02.11.2020</a:t>
            </a:fld>
            <a:endParaRPr lang="pl-PL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>
          <a:xfrm>
            <a:off x="4038600" y="6364165"/>
            <a:ext cx="4114800" cy="365125"/>
          </a:xfrm>
        </p:spPr>
        <p:txBody>
          <a:bodyPr rtlCol="0"/>
          <a:lstStyle/>
          <a:p>
            <a:pPr rtl="0"/>
            <a:endParaRPr lang="pl-PL" noProof="0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>
          <a:xfrm>
            <a:off x="8610600" y="6364165"/>
            <a:ext cx="2743200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pl-PL" noProof="0" smtClean="0"/>
              <a:t>‹#›</a:t>
            </a:fld>
            <a:endParaRPr lang="pl-PL" noProof="0" dirty="0"/>
          </a:p>
        </p:txBody>
      </p:sp>
      <p:sp>
        <p:nvSpPr>
          <p:cNvPr id="9" name="Pole tekstowe 8"/>
          <p:cNvSpPr txBox="1"/>
          <p:nvPr/>
        </p:nvSpPr>
        <p:spPr>
          <a:xfrm>
            <a:off x="1111044" y="79463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pl-PL" sz="8000" noProof="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10437812" y="275101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pl-PL" sz="8000" noProof="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rtlCol="0" anchor="b">
            <a:normAutofit/>
          </a:bodyPr>
          <a:lstStyle>
            <a:lvl1pPr>
              <a:defRPr sz="5400"/>
            </a:lvl1pPr>
          </a:lstStyle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rtlCol="0"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000EFE4-F82D-4B53-8F41-442D824B2012}" type="datetime1">
              <a:rPr lang="pl-PL" smtClean="0"/>
              <a:pPr/>
              <a:t>02.11.2020</a:t>
            </a:fld>
            <a:endParaRPr lang="pl-PL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pl-PL" noProof="0" smtClean="0"/>
              <a:t>‹#›</a:t>
            </a:fld>
            <a:endParaRPr lang="pl-PL" noProof="0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ytuł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rtlCol="0"/>
          <a:lstStyle/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7" name="Tekst — symbol zastępczy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8" name="Tekst — symbol zastępczy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9" name="Tekst — symbol zastępczy 4"/>
          <p:cNvSpPr>
            <a:spLocks noGrp="1"/>
          </p:cNvSpPr>
          <p:nvPr>
            <p:ph type="body" sz="quarter" idx="3" hasCustomPrompt="1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 rtl="0"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 rtl="0">
              <a:buNone/>
            </a:pPr>
            <a:r>
              <a:rPr lang="pl-PL" noProof="0" dirty="0"/>
              <a:t>Kliknij, aby edytować style wzorca tekstu</a:t>
            </a:r>
          </a:p>
        </p:txBody>
      </p:sp>
      <p:sp>
        <p:nvSpPr>
          <p:cNvPr id="10" name="Tekst — symbol zastępczy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11" name="Tekst — symbol zastępczy 4"/>
          <p:cNvSpPr>
            <a:spLocks noGrp="1"/>
          </p:cNvSpPr>
          <p:nvPr>
            <p:ph type="body" sz="quarter" idx="13" hasCustomPrompt="1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 rtl="0"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 rtl="0">
              <a:buNone/>
            </a:pPr>
            <a:r>
              <a:rPr lang="pl-PL" noProof="0" dirty="0"/>
              <a:t>Kliknij, aby edytować style wzorca tekstu</a:t>
            </a:r>
          </a:p>
        </p:txBody>
      </p:sp>
      <p:sp>
        <p:nvSpPr>
          <p:cNvPr id="12" name="Tekst — symbol zastępczy 3"/>
          <p:cNvSpPr>
            <a:spLocks noGrp="1"/>
          </p:cNvSpPr>
          <p:nvPr>
            <p:ph type="body" sz="half" idx="17" hasCustomPrompt="1"/>
          </p:nvPr>
        </p:nvSpPr>
        <p:spPr>
          <a:xfrm>
            <a:off x="7829035" y="2571750"/>
            <a:ext cx="2932113" cy="3589338"/>
          </a:xfrm>
        </p:spPr>
        <p:txBody>
          <a:bodyPr rtlCol="0" anchor="t">
            <a:normAutofit/>
          </a:bodyPr>
          <a:lstStyle>
            <a:lvl1pPr marL="0" indent="0" rtl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31C38B8-1A9A-4CB7-9369-7487BB68185C}" type="datetime1">
              <a:rPr lang="pl-PL" smtClean="0"/>
              <a:pPr/>
              <a:t>02.11.2020</a:t>
            </a:fld>
            <a:endParaRPr lang="pl-PL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 dirty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pl-PL" noProof="0" smtClean="0"/>
              <a:t>‹#›</a:t>
            </a:fld>
            <a:endParaRPr lang="pl-PL" noProof="0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z obraz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ytuł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rtlCol="0"/>
          <a:lstStyle/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19" name="Tekst — symbol zastępczy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20" name="Obraz — symbol zastępczy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21" name="Tekst — symbol zastępczy 3"/>
          <p:cNvSpPr>
            <a:spLocks noGrp="1"/>
          </p:cNvSpPr>
          <p:nvPr>
            <p:ph type="body" sz="half" idx="18" hasCustomPrompt="1"/>
          </p:nvPr>
        </p:nvSpPr>
        <p:spPr>
          <a:xfrm>
            <a:off x="1332085" y="4873765"/>
            <a:ext cx="2940050" cy="659189"/>
          </a:xfrm>
        </p:spPr>
        <p:txBody>
          <a:bodyPr rtlCol="0" anchor="t">
            <a:normAutofit/>
          </a:bodyPr>
          <a:lstStyle>
            <a:lvl1pPr marL="0" indent="0" rtl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22" name="Tekst — symbol zastępczy 4"/>
          <p:cNvSpPr>
            <a:spLocks noGrp="1"/>
          </p:cNvSpPr>
          <p:nvPr>
            <p:ph type="body" sz="quarter" idx="3" hasCustomPrompt="1"/>
          </p:nvPr>
        </p:nvSpPr>
        <p:spPr>
          <a:xfrm>
            <a:off x="4568997" y="4297503"/>
            <a:ext cx="2930525" cy="576262"/>
          </a:xfrm>
        </p:spPr>
        <p:txBody>
          <a:bodyPr rtlCol="0" anchor="b">
            <a:noAutofit/>
          </a:bodyPr>
          <a:lstStyle>
            <a:lvl1pPr marL="0" indent="0" rtl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23" name="Obraz — symbol zastępczy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24" name="Tekst — symbol zastępczy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25" name="Tekst — symbol zastępczy 4"/>
          <p:cNvSpPr>
            <a:spLocks noGrp="1"/>
          </p:cNvSpPr>
          <p:nvPr>
            <p:ph type="body" sz="quarter" idx="13" hasCustomPrompt="1"/>
          </p:nvPr>
        </p:nvSpPr>
        <p:spPr>
          <a:xfrm>
            <a:off x="7804322" y="4297503"/>
            <a:ext cx="2932113" cy="576262"/>
          </a:xfrm>
        </p:spPr>
        <p:txBody>
          <a:bodyPr rtlCol="0" anchor="b">
            <a:noAutofit/>
          </a:bodyPr>
          <a:lstStyle>
            <a:lvl1pPr marL="0" indent="0" rtl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 dirty="0"/>
              <a:t>Kliknij, aby edytować style wzorca tekstu</a:t>
            </a:r>
          </a:p>
        </p:txBody>
      </p:sp>
      <p:sp>
        <p:nvSpPr>
          <p:cNvPr id="26" name="Obraz — symbol zastępczy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27" name="Tekst — symbol zastępczy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E7C33AD-BFE9-4BD8-8BE8-FAC862948386}" type="datetime1">
              <a:rPr lang="pl-PL" smtClean="0"/>
              <a:pPr/>
              <a:t>02.11.2020</a:t>
            </a:fld>
            <a:endParaRPr lang="pl-PL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 dirty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pl-PL" noProof="0" smtClean="0"/>
              <a:t>‹#›</a:t>
            </a:fld>
            <a:endParaRPr lang="pl-PL" noProof="0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  <a:endParaRPr lang="pl-PL" noProof="0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D0444D1-B2BA-4DDB-BFD4-EB35182F0B26}" type="datetime1">
              <a:rPr lang="pl-PL" smtClean="0"/>
              <a:pPr/>
              <a:t>02.11.2020</a:t>
            </a:fld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pl-PL" noProof="0" smtClean="0"/>
              <a:t>‹#›</a:t>
            </a:fld>
            <a:endParaRPr lang="pl-PL" noProof="0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  <a:endParaRPr lang="pl-PL" noProof="0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8170E9B-0179-49D8-B25A-994C15DB47AC}" type="datetime1">
              <a:rPr lang="pl-PL" smtClean="0"/>
              <a:pPr/>
              <a:t>02.11.2020</a:t>
            </a:fld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pl-PL" noProof="0" smtClean="0"/>
              <a:t>‹#›</a:t>
            </a:fld>
            <a:endParaRPr lang="pl-PL" noProof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— symbol zastępczy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l-PL" noProof="0" dirty="0"/>
              <a:t>Kliknij, aby edytować styl wzorca tytułu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47610CE-D274-43B1-9D02-ECCECB376FAF}" type="datetime1">
              <a:rPr lang="pl-PL" smtClean="0"/>
              <a:pPr/>
              <a:t>02.11.2020</a:t>
            </a:fld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pPr rtl="0"/>
            <a:endParaRPr lang="pl-PL" noProof="0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pPr rtl="0"/>
            <a:fld id="{6D22F896-40B5-4ADD-8801-0D06FADFA095}" type="slidenum">
              <a:rPr lang="pl-PL" noProof="0" smtClean="0"/>
              <a:pPr/>
              <a:t>‹#›</a:t>
            </a:fld>
            <a:endParaRPr lang="pl-PL" noProof="0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image" Target="../media/image1.pn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gif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1.png"/><Relationship Id="rId7" Type="http://schemas.openxmlformats.org/officeDocument/2006/relationships/image" Target="../media/image8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gif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image" Target="../media/image1.png"/><Relationship Id="rId7" Type="http://schemas.openxmlformats.org/officeDocument/2006/relationships/image" Target="../media/image11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gif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3" Type="http://schemas.openxmlformats.org/officeDocument/2006/relationships/image" Target="../media/image1.png"/><Relationship Id="rId7" Type="http://schemas.openxmlformats.org/officeDocument/2006/relationships/image" Target="../media/image14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gif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gif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zbliżenie na fale">
            <a:extLst>
              <a:ext uri="{FF2B5EF4-FFF2-40B4-BE49-F238E27FC236}">
                <a16:creationId xmlns:a16="http://schemas.microsoft.com/office/drawing/2014/main" id="{9648A932-5E17-4859-9FE3-70EB96EA5C7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41000"/>
          </a:blip>
          <a:srcRect l="9091" t="3462" b="19929"/>
          <a:stretch/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sp>
        <p:nvSpPr>
          <p:cNvPr id="3" name="Podtytuł 2">
            <a:extLst>
              <a:ext uri="{FF2B5EF4-FFF2-40B4-BE49-F238E27FC236}">
                <a16:creationId xmlns:a16="http://schemas.microsoft.com/office/drawing/2014/main" id="{516A0C15-5BB2-41A2-BD46-E18F635D59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rtlCol="0">
            <a:normAutofit/>
          </a:bodyPr>
          <a:lstStyle/>
          <a:p>
            <a:pPr rtl="0"/>
            <a:r>
              <a:rPr lang="pl-PL" dirty="0"/>
              <a:t>Zestaw ćwiczeń kształtujących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F6636B6-A233-459A-95E5-DFBD46F360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rtlCol="0">
            <a:normAutofit/>
          </a:bodyPr>
          <a:lstStyle/>
          <a:p>
            <a:r>
              <a:rPr lang="pl-PL" dirty="0"/>
              <a:t>szybkość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E897D01-A395-4A75-ABF6-1E9E1FA651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3885" y="338412"/>
            <a:ext cx="4048125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750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516A0C15-5BB2-41A2-BD46-E18F635D59B0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-1" y="1639888"/>
            <a:ext cx="11672711" cy="5088290"/>
          </a:xfrm>
        </p:spPr>
        <p:txBody>
          <a:bodyPr rtlCol="0">
            <a:normAutofit fontScale="25000" lnSpcReduction="20000"/>
          </a:bodyPr>
          <a:lstStyle/>
          <a:p>
            <a:pPr marL="0" indent="0" algn="ctr">
              <a:buNone/>
            </a:pPr>
            <a:r>
              <a:rPr lang="pl-PL" sz="2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Podstawowe metody kształtowania szybkości </a:t>
            </a:r>
          </a:p>
          <a:p>
            <a:pPr marL="0" indent="0" algn="l">
              <a:buNone/>
            </a:pPr>
            <a:endParaRPr lang="pl-PL" sz="5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2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Metoda powtórzeniowa polegająca </a:t>
            </a:r>
          </a:p>
          <a:p>
            <a:pPr marL="0" indent="0">
              <a:buNone/>
            </a:pPr>
            <a:r>
              <a:rPr lang="pl-PL" sz="2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 wielokrotnym wykonywaniu tego</a:t>
            </a:r>
          </a:p>
          <a:p>
            <a:pPr marL="0" indent="0">
              <a:buNone/>
            </a:pPr>
            <a:r>
              <a:rPr lang="pl-PL" sz="2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samego elementu w seriach </a:t>
            </a:r>
          </a:p>
          <a:p>
            <a:pPr marL="0" indent="0">
              <a:buNone/>
            </a:pPr>
            <a:r>
              <a:rPr lang="pl-PL" sz="2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 maksymalnych lub zbliżonych </a:t>
            </a:r>
          </a:p>
          <a:p>
            <a:pPr marL="0" indent="0">
              <a:buNone/>
            </a:pPr>
            <a:r>
              <a:rPr lang="pl-PL" sz="2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 maksymalnych obciążeniach.</a:t>
            </a:r>
          </a:p>
          <a:p>
            <a:pPr algn="l"/>
            <a:endParaRPr lang="pl-PL" sz="5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rtl="0"/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E897D01-A395-4A75-ABF6-1E9E1FA651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885" y="338412"/>
            <a:ext cx="4048125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367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516A0C15-5BB2-41A2-BD46-E18F635D59B0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-1" y="1639888"/>
            <a:ext cx="11954934" cy="5088290"/>
          </a:xfrm>
        </p:spPr>
        <p:txBody>
          <a:bodyPr rtlCol="0">
            <a:normAutofit fontScale="25000" lnSpcReduction="20000"/>
          </a:bodyPr>
          <a:lstStyle/>
          <a:p>
            <a:pPr marL="0" indent="0" algn="ctr">
              <a:buNone/>
            </a:pPr>
            <a:r>
              <a:rPr lang="pl-PL" sz="2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Podstawowe metody kształtowania szybkości </a:t>
            </a:r>
          </a:p>
          <a:p>
            <a:pPr marL="0" indent="0" algn="l">
              <a:buNone/>
            </a:pPr>
            <a:r>
              <a:rPr lang="pl-PL" sz="2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Metoda submaksymalnych obciążeń</a:t>
            </a:r>
          </a:p>
          <a:p>
            <a:pPr>
              <a:buFontTx/>
              <a:buChar char="-"/>
            </a:pPr>
            <a:r>
              <a:rPr lang="pl-PL" sz="2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ć</a:t>
            </a:r>
            <a:r>
              <a:rPr lang="pl-PL" sz="2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wiczenia wykonujemy trochę wolniej, </a:t>
            </a:r>
          </a:p>
          <a:p>
            <a:pPr marL="0" indent="0">
              <a:buNone/>
            </a:pPr>
            <a:r>
              <a:rPr lang="pl-PL" sz="2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pl-PL" sz="2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ale z bardzo dużą koncentracją       </a:t>
            </a:r>
          </a:p>
          <a:p>
            <a:pPr marL="0" indent="0">
              <a:buNone/>
            </a:pPr>
            <a:r>
              <a:rPr lang="pl-PL" sz="2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pl-PL" sz="2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 jakości, dokładności</a:t>
            </a:r>
            <a:r>
              <a:rPr lang="pl-PL" sz="2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poprawności    </a:t>
            </a:r>
          </a:p>
          <a:p>
            <a:pPr marL="0" indent="0">
              <a:buNone/>
            </a:pPr>
            <a:r>
              <a:rPr lang="pl-PL" sz="2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techniki</a:t>
            </a:r>
            <a:endParaRPr lang="pl-PL" sz="2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pl-PL" sz="2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l">
              <a:buNone/>
            </a:pPr>
            <a:endParaRPr lang="pl-PL" sz="5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endParaRPr lang="pl-PL" sz="5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rtl="0"/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E897D01-A395-4A75-ABF6-1E9E1FA651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885" y="338412"/>
            <a:ext cx="4048125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553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516A0C15-5BB2-41A2-BD46-E18F635D59B0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-1" y="1639888"/>
            <a:ext cx="11954934" cy="5088290"/>
          </a:xfrm>
        </p:spPr>
        <p:txBody>
          <a:bodyPr rtlCol="0">
            <a:normAutofit fontScale="32500" lnSpcReduction="20000"/>
          </a:bodyPr>
          <a:lstStyle/>
          <a:p>
            <a:pPr marL="0" indent="0" algn="ctr">
              <a:buNone/>
            </a:pPr>
            <a:r>
              <a:rPr lang="pl-PL" sz="2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Podstawowe metody kształtowania szybkości</a:t>
            </a:r>
          </a:p>
          <a:p>
            <a:pPr marL="0" indent="0" algn="ctr">
              <a:buNone/>
            </a:pPr>
            <a:r>
              <a:rPr lang="pl-PL" sz="2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pl-PL" sz="16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Trening wspomagający obejmuje elementy treningu siłowego, koordynacyjnego, </a:t>
            </a:r>
            <a:r>
              <a:rPr lang="pl-PL" sz="16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gibkościowego</a:t>
            </a:r>
            <a:r>
              <a:rPr lang="pl-PL" sz="16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 </a:t>
            </a:r>
          </a:p>
          <a:p>
            <a:pPr marL="0" indent="0" algn="ctr">
              <a:buNone/>
            </a:pPr>
            <a:endParaRPr lang="pl-PL" sz="2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l">
              <a:buNone/>
            </a:pPr>
            <a:endParaRPr lang="pl-PL" sz="5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endParaRPr lang="pl-PL" sz="5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rtl="0"/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E897D01-A395-4A75-ABF6-1E9E1FA651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885" y="338412"/>
            <a:ext cx="4048125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015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516A0C15-5BB2-41A2-BD46-E18F635D59B0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-1" y="1639888"/>
            <a:ext cx="11954934" cy="5088290"/>
          </a:xfrm>
        </p:spPr>
        <p:txBody>
          <a:bodyPr rtlCol="0">
            <a:normAutofit fontScale="25000" lnSpcReduction="20000"/>
          </a:bodyPr>
          <a:lstStyle/>
          <a:p>
            <a:pPr marL="0" indent="0" algn="ctr">
              <a:buNone/>
            </a:pPr>
            <a:r>
              <a:rPr lang="pl-PL" sz="2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Zasady kształtowania szybkości </a:t>
            </a:r>
          </a:p>
          <a:p>
            <a:pPr>
              <a:buFontTx/>
              <a:buChar char="-"/>
            </a:pPr>
            <a:r>
              <a:rPr lang="pl-PL" sz="16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wykonuj od 3 do 6 serii ćwiczeń,</a:t>
            </a:r>
          </a:p>
          <a:p>
            <a:pPr>
              <a:buFontTx/>
              <a:buChar char="-"/>
            </a:pPr>
            <a:r>
              <a:rPr lang="pl-PL" sz="16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dobierz ćwiczenie, które będzie trwało od 10 do 20 sekund,</a:t>
            </a:r>
          </a:p>
          <a:p>
            <a:pPr>
              <a:buFontTx/>
              <a:buChar char="-"/>
            </a:pPr>
            <a:r>
              <a:rPr lang="pl-PL" sz="16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ustal sobie taką przerwę, abyś mógł kolejne ćwiczenie wykonywać z tą samą intensywnością i poprawnością koordynacyjno-techniczną,</a:t>
            </a:r>
          </a:p>
          <a:p>
            <a:pPr>
              <a:buFontTx/>
              <a:buChar char="-"/>
            </a:pPr>
            <a:r>
              <a:rPr lang="pl-PL" sz="16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ćwiczenia szybkości planuj sobie zaraz po rozgrzewce, kiedy jesteś jeszcze niezmęczony</a:t>
            </a:r>
          </a:p>
          <a:p>
            <a:pPr marL="0" indent="0" algn="ctr">
              <a:buNone/>
            </a:pPr>
            <a:endParaRPr lang="pl-PL" sz="2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l">
              <a:buNone/>
            </a:pPr>
            <a:endParaRPr lang="pl-PL" sz="5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endParaRPr lang="pl-PL" sz="5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rtl="0"/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E897D01-A395-4A75-ABF6-1E9E1FA651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885" y="338412"/>
            <a:ext cx="4048125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137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516A0C15-5BB2-41A2-BD46-E18F635D59B0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-1" y="1639888"/>
            <a:ext cx="11954934" cy="5088290"/>
          </a:xfrm>
        </p:spPr>
        <p:txBody>
          <a:bodyPr rtlCol="0">
            <a:normAutofit fontScale="25000" lnSpcReduction="20000"/>
          </a:bodyPr>
          <a:lstStyle/>
          <a:p>
            <a:pPr marL="0" indent="0" algn="ctr">
              <a:buNone/>
            </a:pPr>
            <a:r>
              <a:rPr lang="pl-PL" sz="2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Ćwiczenia szybkości </a:t>
            </a:r>
            <a:endParaRPr lang="pl-PL" sz="16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16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Wykorzystaj takie ćwiczenia jak:</a:t>
            </a:r>
          </a:p>
          <a:p>
            <a:pPr marL="0" indent="0">
              <a:buNone/>
            </a:pPr>
            <a:r>
              <a:rPr lang="pl-PL" sz="16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skipy, sprinty, starty z różnych pozycji i na różne sygnały, biegi ze zmianą kierunku, obrotami, podskokami, sztafety, sztafety wahadłowe, berki, zabawy ruchowe, mini gry, elementy gier zespołowych z piłkami i bez, elementy sportów walki również </a:t>
            </a:r>
          </a:p>
          <a:p>
            <a:pPr marL="0" indent="0">
              <a:buNone/>
            </a:pPr>
            <a:r>
              <a:rPr lang="pl-PL" sz="16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z przeciwnikiem, ćwiczenia gimnastyczne </a:t>
            </a:r>
          </a:p>
          <a:p>
            <a:pPr marL="0" indent="0">
              <a:buNone/>
            </a:pPr>
            <a:r>
              <a:rPr lang="pl-PL" sz="16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 koordynacyjne, ćwiczenia z uprawianej przez siebie dyscypliny sportowej.</a:t>
            </a:r>
          </a:p>
          <a:p>
            <a:pPr marL="0" indent="0">
              <a:buNone/>
            </a:pPr>
            <a:endParaRPr lang="pl-PL" sz="16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pl-PL" sz="2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l">
              <a:buNone/>
            </a:pPr>
            <a:endParaRPr lang="pl-PL" sz="5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endParaRPr lang="pl-PL" sz="5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rtl="0"/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E897D01-A395-4A75-ABF6-1E9E1FA651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885" y="338412"/>
            <a:ext cx="4048125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18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zbliżenie na fale">
            <a:extLst>
              <a:ext uri="{FF2B5EF4-FFF2-40B4-BE49-F238E27FC236}">
                <a16:creationId xmlns:a16="http://schemas.microsoft.com/office/drawing/2014/main" id="{9648A932-5E17-4859-9FE3-70EB96EA5C7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41000"/>
          </a:blip>
          <a:srcRect l="9091" t="3462" b="19929"/>
          <a:stretch/>
        </p:blipFill>
        <p:spPr>
          <a:xfrm>
            <a:off x="0" y="0"/>
            <a:ext cx="12191980" cy="6858000"/>
          </a:xfrm>
          <a:prstGeom prst="rect">
            <a:avLst/>
          </a:prstGeom>
        </p:spPr>
      </p:pic>
      <p:sp>
        <p:nvSpPr>
          <p:cNvPr id="3" name="Podtytuł 2">
            <a:extLst>
              <a:ext uri="{FF2B5EF4-FFF2-40B4-BE49-F238E27FC236}">
                <a16:creationId xmlns:a16="http://schemas.microsoft.com/office/drawing/2014/main" id="{516A0C15-5BB2-41A2-BD46-E18F635D59B0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0" y="1639888"/>
            <a:ext cx="10699750" cy="3168650"/>
          </a:xfrm>
        </p:spPr>
        <p:txBody>
          <a:bodyPr rtlCol="0">
            <a:normAutofit/>
          </a:bodyPr>
          <a:lstStyle/>
          <a:p>
            <a:pPr marL="0" indent="0" algn="ctr" rtl="0">
              <a:buNone/>
            </a:pPr>
            <a:r>
              <a:rPr lang="pl-PL" dirty="0"/>
              <a:t>Przykładowe ćwiczenia pokazuje mgr Grzegorz Dubielski</a:t>
            </a:r>
          </a:p>
          <a:p>
            <a:pPr marL="0" indent="0" algn="ctr" rtl="0">
              <a:buNone/>
            </a:pPr>
            <a:endParaRPr lang="pl-PL" dirty="0"/>
          </a:p>
          <a:p>
            <a:pPr marL="0" indent="0" rtl="0">
              <a:buNone/>
            </a:pP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E897D01-A395-4A75-ABF6-1E9E1FA651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3885" y="338412"/>
            <a:ext cx="4048125" cy="112395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100A91D7-9634-4094-8D40-5A230EDA10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289" y="2219326"/>
            <a:ext cx="2344043" cy="4229100"/>
          </a:xfrm>
          <a:prstGeom prst="rect">
            <a:avLst/>
          </a:prstGeom>
        </p:spPr>
      </p:pic>
      <p:pic>
        <p:nvPicPr>
          <p:cNvPr id="19" name="Obraz 18" descr="Obraz zawierający sport, gra, woda, piłka&#10;&#10;Opis wygenerowany automatycznie">
            <a:extLst>
              <a:ext uri="{FF2B5EF4-FFF2-40B4-BE49-F238E27FC236}">
                <a16:creationId xmlns:a16="http://schemas.microsoft.com/office/drawing/2014/main" id="{63A4BDCE-088F-40FD-BA49-E5867F7586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2997" y="2181050"/>
            <a:ext cx="2344043" cy="4229100"/>
          </a:xfrm>
          <a:prstGeom prst="rect">
            <a:avLst/>
          </a:prstGeom>
        </p:spPr>
      </p:pic>
      <p:pic>
        <p:nvPicPr>
          <p:cNvPr id="21" name="Obraz 20" descr="Obraz zawierający sport, gra, woda, siedzi&#10;&#10;Opis wygenerowany automatycznie">
            <a:extLst>
              <a:ext uri="{FF2B5EF4-FFF2-40B4-BE49-F238E27FC236}">
                <a16:creationId xmlns:a16="http://schemas.microsoft.com/office/drawing/2014/main" id="{A51F6747-8FB3-448D-B1E8-87E71C40BC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02556" y="2219326"/>
            <a:ext cx="2344043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332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zbliżenie na fale">
            <a:extLst>
              <a:ext uri="{FF2B5EF4-FFF2-40B4-BE49-F238E27FC236}">
                <a16:creationId xmlns:a16="http://schemas.microsoft.com/office/drawing/2014/main" id="{9648A932-5E17-4859-9FE3-70EB96EA5C7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41000"/>
          </a:blip>
          <a:srcRect l="9091" t="3462" b="19929"/>
          <a:stretch/>
        </p:blipFill>
        <p:spPr>
          <a:xfrm>
            <a:off x="0" y="0"/>
            <a:ext cx="12191980" cy="6858000"/>
          </a:xfrm>
          <a:prstGeom prst="rect">
            <a:avLst/>
          </a:prstGeom>
        </p:spPr>
      </p:pic>
      <p:sp>
        <p:nvSpPr>
          <p:cNvPr id="3" name="Podtytuł 2">
            <a:extLst>
              <a:ext uri="{FF2B5EF4-FFF2-40B4-BE49-F238E27FC236}">
                <a16:creationId xmlns:a16="http://schemas.microsoft.com/office/drawing/2014/main" id="{516A0C15-5BB2-41A2-BD46-E18F635D59B0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0" y="1639888"/>
            <a:ext cx="10699750" cy="3168650"/>
          </a:xfrm>
        </p:spPr>
        <p:txBody>
          <a:bodyPr rtlCol="0">
            <a:normAutofit/>
          </a:bodyPr>
          <a:lstStyle/>
          <a:p>
            <a:pPr marL="0" indent="0" algn="ctr" rtl="0">
              <a:buNone/>
            </a:pPr>
            <a:r>
              <a:rPr lang="pl-PL" dirty="0"/>
              <a:t>Przykładowe ćwiczenia pokazuje mgr Grzegorz Dubielski</a:t>
            </a:r>
          </a:p>
          <a:p>
            <a:pPr marL="0" indent="0" algn="ctr" rtl="0">
              <a:buNone/>
            </a:pPr>
            <a:endParaRPr lang="pl-PL" dirty="0"/>
          </a:p>
          <a:p>
            <a:pPr marL="0" indent="0" rtl="0">
              <a:buNone/>
            </a:pP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E897D01-A395-4A75-ABF6-1E9E1FA651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3885" y="338412"/>
            <a:ext cx="4048125" cy="1123950"/>
          </a:xfrm>
          <a:prstGeom prst="rect">
            <a:avLst/>
          </a:prstGeom>
        </p:spPr>
      </p:pic>
      <p:pic>
        <p:nvPicPr>
          <p:cNvPr id="6" name="Obraz 5" descr="Obraz zawierający sport, gra, siedzi, stół&#10;&#10;Opis wygenerowany automatycznie">
            <a:extLst>
              <a:ext uri="{FF2B5EF4-FFF2-40B4-BE49-F238E27FC236}">
                <a16:creationId xmlns:a16="http://schemas.microsoft.com/office/drawing/2014/main" id="{91D2C8B4-C126-45A8-B21B-8E5D4EC6D4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289" y="2353028"/>
            <a:ext cx="2344043" cy="4229100"/>
          </a:xfrm>
          <a:prstGeom prst="rect">
            <a:avLst/>
          </a:prstGeom>
        </p:spPr>
      </p:pic>
      <p:pic>
        <p:nvPicPr>
          <p:cNvPr id="8" name="Obraz 7" descr="Obraz zawierający sport, woda, gra, mężczyzna&#10;&#10;Opis wygenerowany automatycznie">
            <a:extLst>
              <a:ext uri="{FF2B5EF4-FFF2-40B4-BE49-F238E27FC236}">
                <a16:creationId xmlns:a16="http://schemas.microsoft.com/office/drawing/2014/main" id="{EE8B9655-D313-47AC-BDEE-7124D47616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4621" y="2290488"/>
            <a:ext cx="2344043" cy="4229100"/>
          </a:xfrm>
          <a:prstGeom prst="rect">
            <a:avLst/>
          </a:prstGeom>
        </p:spPr>
      </p:pic>
      <p:pic>
        <p:nvPicPr>
          <p:cNvPr id="10" name="Obraz 9" descr="Obraz zawierający sport, gra, woda, stół&#10;&#10;Opis wygenerowany automatycznie">
            <a:extLst>
              <a:ext uri="{FF2B5EF4-FFF2-40B4-BE49-F238E27FC236}">
                <a16:creationId xmlns:a16="http://schemas.microsoft.com/office/drawing/2014/main" id="{D82719E2-CE89-43D3-834B-322FD2274C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07444" y="2219326"/>
            <a:ext cx="2344043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623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zbliżenie na fale">
            <a:extLst>
              <a:ext uri="{FF2B5EF4-FFF2-40B4-BE49-F238E27FC236}">
                <a16:creationId xmlns:a16="http://schemas.microsoft.com/office/drawing/2014/main" id="{9648A932-5E17-4859-9FE3-70EB96EA5C7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41000"/>
          </a:blip>
          <a:srcRect l="9091" t="3462" b="19929"/>
          <a:stretch/>
        </p:blipFill>
        <p:spPr>
          <a:xfrm>
            <a:off x="0" y="0"/>
            <a:ext cx="12191980" cy="6858000"/>
          </a:xfrm>
          <a:prstGeom prst="rect">
            <a:avLst/>
          </a:prstGeom>
        </p:spPr>
      </p:pic>
      <p:sp>
        <p:nvSpPr>
          <p:cNvPr id="3" name="Podtytuł 2">
            <a:extLst>
              <a:ext uri="{FF2B5EF4-FFF2-40B4-BE49-F238E27FC236}">
                <a16:creationId xmlns:a16="http://schemas.microsoft.com/office/drawing/2014/main" id="{516A0C15-5BB2-41A2-BD46-E18F635D59B0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0" y="1639888"/>
            <a:ext cx="10699750" cy="3168650"/>
          </a:xfrm>
        </p:spPr>
        <p:txBody>
          <a:bodyPr rtlCol="0">
            <a:normAutofit/>
          </a:bodyPr>
          <a:lstStyle/>
          <a:p>
            <a:pPr marL="0" indent="0" algn="ctr" rtl="0">
              <a:buNone/>
            </a:pPr>
            <a:r>
              <a:rPr lang="pl-PL" dirty="0"/>
              <a:t>Przykładowe ćwiczenia pokazuje mgr Grzegorz Dubielski</a:t>
            </a:r>
          </a:p>
          <a:p>
            <a:pPr marL="0" indent="0" algn="ctr" rtl="0">
              <a:buNone/>
            </a:pPr>
            <a:endParaRPr lang="pl-PL" dirty="0"/>
          </a:p>
          <a:p>
            <a:pPr marL="0" indent="0" rtl="0">
              <a:buNone/>
            </a:pP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E897D01-A395-4A75-ABF6-1E9E1FA651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3885" y="338412"/>
            <a:ext cx="4048125" cy="1123950"/>
          </a:xfrm>
          <a:prstGeom prst="rect">
            <a:avLst/>
          </a:prstGeom>
        </p:spPr>
      </p:pic>
      <p:pic>
        <p:nvPicPr>
          <p:cNvPr id="7" name="Obraz 6" descr="Obraz zawierający sport, gra, kort, gracz&#10;&#10;Opis wygenerowany automatycznie">
            <a:extLst>
              <a:ext uri="{FF2B5EF4-FFF2-40B4-BE49-F238E27FC236}">
                <a16:creationId xmlns:a16="http://schemas.microsoft.com/office/drawing/2014/main" id="{E93A6661-D463-44AF-8198-0A76231824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534" y="2409473"/>
            <a:ext cx="2344043" cy="4229100"/>
          </a:xfrm>
          <a:prstGeom prst="rect">
            <a:avLst/>
          </a:prstGeom>
        </p:spPr>
      </p:pic>
      <p:pic>
        <p:nvPicPr>
          <p:cNvPr id="11" name="Obraz 10" descr="Obraz zawierający sport, gra, kort, piłka&#10;&#10;Opis wygenerowany automatycznie">
            <a:extLst>
              <a:ext uri="{FF2B5EF4-FFF2-40B4-BE49-F238E27FC236}">
                <a16:creationId xmlns:a16="http://schemas.microsoft.com/office/drawing/2014/main" id="{55529DEE-1433-4696-A569-2F57401618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9620" y="2409473"/>
            <a:ext cx="2344043" cy="4229100"/>
          </a:xfrm>
          <a:prstGeom prst="rect">
            <a:avLst/>
          </a:prstGeom>
        </p:spPr>
      </p:pic>
      <p:pic>
        <p:nvPicPr>
          <p:cNvPr id="13" name="Obraz 12" descr="Obraz zawierający sport, gra, kort, woda&#10;&#10;Opis wygenerowany automatycznie">
            <a:extLst>
              <a:ext uri="{FF2B5EF4-FFF2-40B4-BE49-F238E27FC236}">
                <a16:creationId xmlns:a16="http://schemas.microsoft.com/office/drawing/2014/main" id="{C6D50855-96AE-4A00-ABA2-05ED26C77C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17134" y="2409473"/>
            <a:ext cx="2344043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646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zbliżenie na fale">
            <a:extLst>
              <a:ext uri="{FF2B5EF4-FFF2-40B4-BE49-F238E27FC236}">
                <a16:creationId xmlns:a16="http://schemas.microsoft.com/office/drawing/2014/main" id="{9648A932-5E17-4859-9FE3-70EB96EA5C7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41000"/>
          </a:blip>
          <a:srcRect l="9091" t="3462" b="19929"/>
          <a:stretch/>
        </p:blipFill>
        <p:spPr>
          <a:xfrm>
            <a:off x="0" y="0"/>
            <a:ext cx="12191980" cy="6858000"/>
          </a:xfrm>
          <a:prstGeom prst="rect">
            <a:avLst/>
          </a:prstGeom>
        </p:spPr>
      </p:pic>
      <p:sp>
        <p:nvSpPr>
          <p:cNvPr id="3" name="Podtytuł 2">
            <a:extLst>
              <a:ext uri="{FF2B5EF4-FFF2-40B4-BE49-F238E27FC236}">
                <a16:creationId xmlns:a16="http://schemas.microsoft.com/office/drawing/2014/main" id="{516A0C15-5BB2-41A2-BD46-E18F635D59B0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0" y="1639888"/>
            <a:ext cx="10699750" cy="3168650"/>
          </a:xfrm>
        </p:spPr>
        <p:txBody>
          <a:bodyPr rtlCol="0">
            <a:normAutofit/>
          </a:bodyPr>
          <a:lstStyle/>
          <a:p>
            <a:pPr marL="0" indent="0" algn="ctr" rtl="0">
              <a:buNone/>
            </a:pPr>
            <a:r>
              <a:rPr lang="pl-PL" dirty="0"/>
              <a:t>Przykładowe ćwiczenia pokazuje mgr Grzegorz Dubielski</a:t>
            </a:r>
          </a:p>
          <a:p>
            <a:pPr marL="0" indent="0" algn="ctr" rtl="0">
              <a:buNone/>
            </a:pPr>
            <a:endParaRPr lang="pl-PL" dirty="0"/>
          </a:p>
          <a:p>
            <a:pPr marL="0" indent="0" rtl="0">
              <a:buNone/>
            </a:pP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E897D01-A395-4A75-ABF6-1E9E1FA651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3885" y="338412"/>
            <a:ext cx="4048125" cy="1123950"/>
          </a:xfrm>
          <a:prstGeom prst="rect">
            <a:avLst/>
          </a:prstGeom>
        </p:spPr>
      </p:pic>
      <p:pic>
        <p:nvPicPr>
          <p:cNvPr id="6" name="Obraz 5" descr="Obraz zawierający sport, gra, wewnątrz, kort&#10;&#10;Opis wygenerowany automatycznie">
            <a:extLst>
              <a:ext uri="{FF2B5EF4-FFF2-40B4-BE49-F238E27FC236}">
                <a16:creationId xmlns:a16="http://schemas.microsoft.com/office/drawing/2014/main" id="{4F5449CF-F505-4445-8B7C-9D66F5B346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8334" y="2432050"/>
            <a:ext cx="2344043" cy="4229100"/>
          </a:xfrm>
          <a:prstGeom prst="rect">
            <a:avLst/>
          </a:prstGeom>
        </p:spPr>
      </p:pic>
      <p:pic>
        <p:nvPicPr>
          <p:cNvPr id="9" name="Obraz 8" descr="Obraz zawierający gra, sport, wewnątrz, kort&#10;&#10;Opis wygenerowany automatycznie">
            <a:extLst>
              <a:ext uri="{FF2B5EF4-FFF2-40B4-BE49-F238E27FC236}">
                <a16:creationId xmlns:a16="http://schemas.microsoft.com/office/drawing/2014/main" id="{7F6FED49-EB46-4BE3-B51A-E5AF9D0CB8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3968" y="2432050"/>
            <a:ext cx="2344043" cy="4229100"/>
          </a:xfrm>
          <a:prstGeom prst="rect">
            <a:avLst/>
          </a:prstGeom>
        </p:spPr>
      </p:pic>
      <p:pic>
        <p:nvPicPr>
          <p:cNvPr id="12" name="Obraz 11" descr="Obraz zawierający sport, gra, kort, piłka&#10;&#10;Opis wygenerowany automatycznie">
            <a:extLst>
              <a:ext uri="{FF2B5EF4-FFF2-40B4-BE49-F238E27FC236}">
                <a16:creationId xmlns:a16="http://schemas.microsoft.com/office/drawing/2014/main" id="{376DE0A4-E49D-4D95-A086-30D388197D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7610" y="2432050"/>
            <a:ext cx="2344043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6414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zbliżenie na fale">
            <a:extLst>
              <a:ext uri="{FF2B5EF4-FFF2-40B4-BE49-F238E27FC236}">
                <a16:creationId xmlns:a16="http://schemas.microsoft.com/office/drawing/2014/main" id="{9648A932-5E17-4859-9FE3-70EB96EA5C7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41000"/>
          </a:blip>
          <a:srcRect l="9091" t="3462" b="19929"/>
          <a:stretch/>
        </p:blipFill>
        <p:spPr>
          <a:xfrm>
            <a:off x="0" y="0"/>
            <a:ext cx="12191980" cy="6858000"/>
          </a:xfrm>
          <a:prstGeom prst="rect">
            <a:avLst/>
          </a:prstGeom>
        </p:spPr>
      </p:pic>
      <p:sp>
        <p:nvSpPr>
          <p:cNvPr id="3" name="Podtytuł 2">
            <a:extLst>
              <a:ext uri="{FF2B5EF4-FFF2-40B4-BE49-F238E27FC236}">
                <a16:creationId xmlns:a16="http://schemas.microsoft.com/office/drawing/2014/main" id="{516A0C15-5BB2-41A2-BD46-E18F635D59B0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0" y="1639888"/>
            <a:ext cx="10699750" cy="3168650"/>
          </a:xfrm>
        </p:spPr>
        <p:txBody>
          <a:bodyPr rtlCol="0">
            <a:normAutofit/>
          </a:bodyPr>
          <a:lstStyle/>
          <a:p>
            <a:pPr marL="0" indent="0" algn="ctr" rtl="0">
              <a:buNone/>
            </a:pPr>
            <a:r>
              <a:rPr lang="pl-PL" dirty="0"/>
              <a:t>Przykładowe ćwiczenia pokazuje mgr Grzegorz Dubielski</a:t>
            </a:r>
          </a:p>
          <a:p>
            <a:pPr marL="0" indent="0" algn="ctr" rtl="0">
              <a:buNone/>
            </a:pPr>
            <a:endParaRPr lang="pl-PL" dirty="0"/>
          </a:p>
          <a:p>
            <a:pPr marL="0" indent="0" rtl="0">
              <a:buNone/>
            </a:pP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E897D01-A395-4A75-ABF6-1E9E1FA651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3885" y="338412"/>
            <a:ext cx="4048125" cy="1123950"/>
          </a:xfrm>
          <a:prstGeom prst="rect">
            <a:avLst/>
          </a:prstGeom>
        </p:spPr>
      </p:pic>
      <p:pic>
        <p:nvPicPr>
          <p:cNvPr id="7" name="Obraz 6" descr="Obraz zawierający wewnątrz, sport, gra, kort&#10;&#10;Opis wygenerowany automatycznie">
            <a:extLst>
              <a:ext uri="{FF2B5EF4-FFF2-40B4-BE49-F238E27FC236}">
                <a16:creationId xmlns:a16="http://schemas.microsoft.com/office/drawing/2014/main" id="{22856C11-0E93-4249-A30C-BC72BF5920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8333" y="2454628"/>
            <a:ext cx="2344043" cy="4229100"/>
          </a:xfrm>
          <a:prstGeom prst="rect">
            <a:avLst/>
          </a:prstGeom>
        </p:spPr>
      </p:pic>
      <p:pic>
        <p:nvPicPr>
          <p:cNvPr id="13" name="Obraz 12" descr="Obraz zawierający sport, gra, zielony, woda&#10;&#10;Opis wygenerowany automatycznie">
            <a:extLst>
              <a:ext uri="{FF2B5EF4-FFF2-40B4-BE49-F238E27FC236}">
                <a16:creationId xmlns:a16="http://schemas.microsoft.com/office/drawing/2014/main" id="{1915305C-9C3C-4618-AE4C-27718E1559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3085" y="2454628"/>
            <a:ext cx="2344043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820147"/>
      </p:ext>
    </p:extLst>
  </p:cSld>
  <p:clrMapOvr>
    <a:masterClrMapping/>
  </p:clrMapOvr>
</p:sld>
</file>

<file path=ppt/theme/theme1.xml><?xml version="1.0" encoding="utf-8"?>
<a:theme xmlns:a="http://schemas.openxmlformats.org/drawingml/2006/main" name="Głębia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06296_TF77929380.potx" id="{E21FF73A-2106-43F1-A8E5-244999EA8E9B}" vid="{724C1F7D-BAD3-4CF3-9F90-08808F1765BE}"/>
    </a:ext>
  </a:extLst>
</a:theme>
</file>

<file path=ppt/theme/theme2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E76CE1C2-24FF-4125-B61C-AD39973FCD0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C083022-B7D0-4DE3-9976-6A91422D94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AF23494-F630-4E01-81EA-AA2F2975971E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Projekt Głębokość</Template>
  <TotalTime>182</TotalTime>
  <Words>237</Words>
  <Application>Microsoft Office PowerPoint</Application>
  <PresentationFormat>Panoramiczny</PresentationFormat>
  <Paragraphs>53</Paragraphs>
  <Slides>11</Slides>
  <Notes>11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6" baseType="lpstr">
      <vt:lpstr>Arial</vt:lpstr>
      <vt:lpstr>Calibri</vt:lpstr>
      <vt:lpstr>Corbel</vt:lpstr>
      <vt:lpstr>Times New Roman</vt:lpstr>
      <vt:lpstr>Głębia</vt:lpstr>
      <vt:lpstr>szybkość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szybkość</dc:title>
  <dc:creator>Grzegorz Dubielski</dc:creator>
  <cp:lastModifiedBy>Grzegorz Dubielski</cp:lastModifiedBy>
  <cp:revision>6</cp:revision>
  <dcterms:created xsi:type="dcterms:W3CDTF">2020-10-24T16:17:04Z</dcterms:created>
  <dcterms:modified xsi:type="dcterms:W3CDTF">2020-11-02T09:54:36Z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