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7" r:id="rId2"/>
    <p:sldId id="322" r:id="rId3"/>
    <p:sldId id="318" r:id="rId4"/>
    <p:sldId id="319" r:id="rId5"/>
    <p:sldId id="320" r:id="rId6"/>
    <p:sldId id="324" r:id="rId7"/>
    <p:sldId id="323" r:id="rId8"/>
    <p:sldId id="325" r:id="rId9"/>
    <p:sldId id="326" r:id="rId10"/>
    <p:sldId id="333" r:id="rId11"/>
    <p:sldId id="327" r:id="rId12"/>
    <p:sldId id="328" r:id="rId13"/>
    <p:sldId id="334" r:id="rId14"/>
    <p:sldId id="329" r:id="rId15"/>
    <p:sldId id="330" r:id="rId16"/>
    <p:sldId id="335" r:id="rId17"/>
    <p:sldId id="336" r:id="rId18"/>
    <p:sldId id="331" r:id="rId19"/>
    <p:sldId id="337" r:id="rId20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85" autoAdjust="0"/>
    <p:restoredTop sz="89571" autoAdjust="0"/>
  </p:normalViewPr>
  <p:slideViewPr>
    <p:cSldViewPr>
      <p:cViewPr varScale="1">
        <p:scale>
          <a:sx n="77" d="100"/>
          <a:sy n="77" d="100"/>
        </p:scale>
        <p:origin x="667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15.11.2020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15.11.2020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15.11.2020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15.11.2020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15.11.2020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15.11.2020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ze ściętym i zaokrąglonym rogie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ójkąt prostokątny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15.11.2020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/>
              <a:t>Kliknij ikonę, aby dodać obraz</a:t>
            </a:r>
            <a:endParaRPr kumimoji="0" lang="en-US" dirty="0"/>
          </a:p>
        </p:txBody>
      </p:sp>
      <p:sp>
        <p:nvSpPr>
          <p:cNvPr id="10" name="Dowolny kształt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Dowolny kształt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olny kształt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15.11.2020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2" name="Grup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Dowolny kształt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Dowolny kształt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484784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WYTRZYMAŁOŚĆ</a:t>
            </a:r>
            <a:br>
              <a:rPr lang="pl-PL" sz="3600" dirty="0">
                <a:effectLst/>
              </a:rPr>
            </a:br>
            <a:endParaRPr lang="pl-PL" sz="3600" dirty="0">
              <a:effectLst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268760"/>
            <a:ext cx="8856984" cy="5472608"/>
          </a:xfrm>
        </p:spPr>
        <p:txBody>
          <a:bodyPr>
            <a:normAutofit fontScale="92500" lnSpcReduction="20000"/>
          </a:bodyPr>
          <a:lstStyle/>
          <a:p>
            <a:pPr algn="ctr">
              <a:lnSpc>
                <a:spcPct val="150000"/>
              </a:lnSpc>
            </a:pPr>
            <a:r>
              <a:rPr lang="pl-PL" sz="3500" b="1" dirty="0">
                <a:solidFill>
                  <a:schemeClr val="bg1"/>
                </a:solidFill>
              </a:rPr>
              <a:t>Zdolność motoryczna- </a:t>
            </a:r>
            <a:r>
              <a:rPr lang="pl-PL" sz="3500" b="1" i="1" dirty="0">
                <a:solidFill>
                  <a:srgbClr val="FF0000"/>
                </a:solidFill>
              </a:rPr>
              <a:t>wytrzymałość</a:t>
            </a:r>
            <a:r>
              <a:rPr lang="pl-PL" sz="3500" b="1" dirty="0">
                <a:solidFill>
                  <a:schemeClr val="bg1"/>
                </a:solidFill>
              </a:rPr>
              <a:t>- jest zdolnością organizmu człowieka do kontynuowania długotrwałego wysiłku              o określonej intensywności, z jednoczesnym zachowaniem podwyższonej odporności         na zmęczenie. Biologicznym podłożem wytrzymałości fizycznej( wg Kozłowskiego) jest wydolność.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484784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WYTRZYMAŁOŚĆ</a:t>
            </a:r>
            <a:br>
              <a:rPr lang="pl-PL" sz="3600" dirty="0">
                <a:effectLst/>
              </a:rPr>
            </a:br>
            <a:endParaRPr lang="pl-PL" sz="3600" dirty="0">
              <a:effectLst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980728"/>
            <a:ext cx="8856984" cy="5760640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pl-PL" sz="3500" b="1" i="1" dirty="0">
                <a:solidFill>
                  <a:srgbClr val="FF0000"/>
                </a:solidFill>
              </a:rPr>
              <a:t>WYTRZYMAŁOŚĆ</a:t>
            </a:r>
          </a:p>
          <a:p>
            <a:pPr marL="514350" indent="-514350" algn="ctr">
              <a:lnSpc>
                <a:spcPct val="150000"/>
              </a:lnSpc>
            </a:pPr>
            <a:endParaRPr lang="pl-PL" sz="2300" b="1" dirty="0">
              <a:solidFill>
                <a:schemeClr val="bg1"/>
              </a:solidFill>
            </a:endParaRPr>
          </a:p>
          <a:p>
            <a:pPr marL="514350" indent="-514350" algn="ctr">
              <a:lnSpc>
                <a:spcPct val="150000"/>
              </a:lnSpc>
            </a:pPr>
            <a:endParaRPr lang="pl-PL" sz="3500" b="1" dirty="0">
              <a:solidFill>
                <a:schemeClr val="bg1"/>
              </a:solidFill>
            </a:endParaRPr>
          </a:p>
        </p:txBody>
      </p:sp>
      <p:sp>
        <p:nvSpPr>
          <p:cNvPr id="4" name="Prostokąt zaokrąglony 3"/>
          <p:cNvSpPr/>
          <p:nvPr/>
        </p:nvSpPr>
        <p:spPr>
          <a:xfrm>
            <a:off x="1619672" y="1916832"/>
            <a:ext cx="6480720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AutoNum type="arabicPeriod"/>
            </a:pPr>
            <a:r>
              <a:rPr lang="pl-PL" sz="2400" b="1" i="1" dirty="0">
                <a:solidFill>
                  <a:schemeClr val="bg1"/>
                </a:solidFill>
              </a:rPr>
              <a:t>Wytrzymałość ogólna </a:t>
            </a:r>
          </a:p>
          <a:p>
            <a:pPr marL="514350" indent="-514350" algn="ctr">
              <a:buAutoNum type="arabicPeriod"/>
            </a:pPr>
            <a:r>
              <a:rPr lang="pl-PL" sz="2400" b="1" i="1" dirty="0">
                <a:solidFill>
                  <a:schemeClr val="bg1"/>
                </a:solidFill>
              </a:rPr>
              <a:t>Wytrzymałość specjalna</a:t>
            </a:r>
          </a:p>
        </p:txBody>
      </p:sp>
      <p:sp>
        <p:nvSpPr>
          <p:cNvPr id="5" name="Prostokąt zaokrąglony 4"/>
          <p:cNvSpPr/>
          <p:nvPr/>
        </p:nvSpPr>
        <p:spPr>
          <a:xfrm>
            <a:off x="1691680" y="3212976"/>
            <a:ext cx="6480720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AutoNum type="arabicPeriod"/>
            </a:pPr>
            <a:r>
              <a:rPr lang="pl-PL" sz="2400" b="1" i="1" dirty="0">
                <a:solidFill>
                  <a:schemeClr val="bg1"/>
                </a:solidFill>
              </a:rPr>
              <a:t>Wytrzymałość tlenowa </a:t>
            </a:r>
          </a:p>
          <a:p>
            <a:pPr marL="514350" indent="-514350" algn="ctr">
              <a:buAutoNum type="arabicPeriod"/>
            </a:pPr>
            <a:r>
              <a:rPr lang="pl-PL" sz="2400" b="1" i="1" dirty="0">
                <a:solidFill>
                  <a:schemeClr val="bg1"/>
                </a:solidFill>
              </a:rPr>
              <a:t>Wytrzymałość beztlenowa</a:t>
            </a:r>
          </a:p>
        </p:txBody>
      </p:sp>
      <p:sp>
        <p:nvSpPr>
          <p:cNvPr id="6" name="Prostokąt zaokrąglony 5"/>
          <p:cNvSpPr/>
          <p:nvPr/>
        </p:nvSpPr>
        <p:spPr>
          <a:xfrm>
            <a:off x="1691680" y="4437112"/>
            <a:ext cx="648072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pl-PL" sz="2400" b="1" i="1" dirty="0">
                <a:solidFill>
                  <a:schemeClr val="bg1"/>
                </a:solidFill>
              </a:rPr>
              <a:t>Wytrzymałość lokalna</a:t>
            </a:r>
          </a:p>
          <a:p>
            <a:pPr marL="342900" indent="-342900" algn="ctr"/>
            <a:r>
              <a:rPr lang="pl-PL" sz="2400" b="1" i="1" dirty="0">
                <a:solidFill>
                  <a:schemeClr val="bg1"/>
                </a:solidFill>
              </a:rPr>
              <a:t>2. Wytrzymałość globalna</a:t>
            </a:r>
            <a:endParaRPr lang="pl-PL" sz="2400" i="1" dirty="0"/>
          </a:p>
        </p:txBody>
      </p:sp>
      <p:sp>
        <p:nvSpPr>
          <p:cNvPr id="7" name="Prostokąt zaokrąglony 6"/>
          <p:cNvSpPr/>
          <p:nvPr/>
        </p:nvSpPr>
        <p:spPr>
          <a:xfrm>
            <a:off x="1691680" y="5661248"/>
            <a:ext cx="6480720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/>
            <a:r>
              <a:rPr lang="pl-PL" sz="2400" b="1" i="1" dirty="0">
                <a:solidFill>
                  <a:schemeClr val="bg1"/>
                </a:solidFill>
              </a:rPr>
              <a:t>1.  Wytrzymałość siłowa</a:t>
            </a:r>
          </a:p>
          <a:p>
            <a:pPr marL="514350" indent="-514350" algn="ctr"/>
            <a:r>
              <a:rPr lang="pl-PL" sz="2400" b="1" i="1" dirty="0">
                <a:solidFill>
                  <a:schemeClr val="bg1"/>
                </a:solidFill>
              </a:rPr>
              <a:t>2.Wytrzymałośc szybkościowa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484784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WYTRZYMAŁOŚĆ</a:t>
            </a:r>
            <a:br>
              <a:rPr lang="pl-PL" sz="3600" dirty="0">
                <a:effectLst/>
              </a:rPr>
            </a:br>
            <a:endParaRPr lang="pl-PL" sz="3600" dirty="0">
              <a:effectLst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980728"/>
            <a:ext cx="8856984" cy="5760640"/>
          </a:xfrm>
        </p:spPr>
        <p:txBody>
          <a:bodyPr>
            <a:normAutofit fontScale="70000" lnSpcReduction="20000"/>
          </a:bodyPr>
          <a:lstStyle/>
          <a:p>
            <a:pPr algn="ctr">
              <a:lnSpc>
                <a:spcPct val="150000"/>
              </a:lnSpc>
            </a:pPr>
            <a:r>
              <a:rPr lang="pl-PL" sz="4100" b="1" i="1" dirty="0">
                <a:solidFill>
                  <a:srgbClr val="FF0000"/>
                </a:solidFill>
              </a:rPr>
              <a:t>Wytrzymałość ogólna</a:t>
            </a:r>
            <a:endParaRPr lang="pl-PL" sz="4100" b="1" dirty="0">
              <a:solidFill>
                <a:schemeClr val="bg1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pl-PL" sz="4000" b="1" dirty="0">
                <a:solidFill>
                  <a:schemeClr val="bg1"/>
                </a:solidFill>
              </a:rPr>
              <a:t> Stanowi element wszechstronnego przygotowania osób zajmujących się sportem, rekreacją itd..</a:t>
            </a:r>
          </a:p>
          <a:p>
            <a:pPr algn="ctr">
              <a:lnSpc>
                <a:spcPct val="120000"/>
              </a:lnSpc>
            </a:pPr>
            <a:r>
              <a:rPr lang="pl-PL" sz="4000" b="1" dirty="0">
                <a:solidFill>
                  <a:schemeClr val="bg1"/>
                </a:solidFill>
              </a:rPr>
              <a:t>Zdolność do wykonywania przez dłuższy czas dowolnej pracy fizycznej angażującej liczne grupy mięśniowe. Środkami jej kształtowania oraz doskonalenia funkcji układu  krążeniowego i oddechowego są m. in. bieg, długa jazda rowerem, pływanie na długim dystansie, a więc wszystkie czynności ruchowe wykonywane w określonym czasie.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484784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WYTRZYMAŁOŚĆ</a:t>
            </a:r>
            <a:br>
              <a:rPr lang="pl-PL" sz="3600" dirty="0">
                <a:effectLst/>
              </a:rPr>
            </a:br>
            <a:endParaRPr lang="pl-PL" sz="3600" dirty="0">
              <a:effectLst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052736"/>
            <a:ext cx="8856984" cy="5805264"/>
          </a:xfrm>
        </p:spPr>
        <p:txBody>
          <a:bodyPr>
            <a:normAutofit fontScale="70000" lnSpcReduction="20000"/>
          </a:bodyPr>
          <a:lstStyle/>
          <a:p>
            <a:pPr algn="ctr">
              <a:lnSpc>
                <a:spcPct val="150000"/>
              </a:lnSpc>
            </a:pPr>
            <a:r>
              <a:rPr lang="pl-PL" sz="4600" b="1" i="1" dirty="0">
                <a:solidFill>
                  <a:srgbClr val="FF0000"/>
                </a:solidFill>
              </a:rPr>
              <a:t>Wytrzymałość specjalna </a:t>
            </a:r>
            <a:r>
              <a:rPr lang="pl-PL" sz="4600" b="1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pl-PL" sz="4100" b="1" dirty="0">
                <a:solidFill>
                  <a:schemeClr val="bg1"/>
                </a:solidFill>
              </a:rPr>
              <a:t>Zależy od specyfiki uprawianej dyscypliny sportu                                          ( w tym niepełnosprawnych).</a:t>
            </a:r>
          </a:p>
          <a:p>
            <a:pPr algn="ctr">
              <a:lnSpc>
                <a:spcPct val="150000"/>
              </a:lnSpc>
            </a:pPr>
            <a:r>
              <a:rPr lang="pl-PL" sz="4100" b="1" dirty="0">
                <a:solidFill>
                  <a:schemeClr val="bg1"/>
                </a:solidFill>
              </a:rPr>
              <a:t>Jest to zdolność organizmu do wykonywania specyficznego wysiłku uwarunkowanego konkretną specjalizacją ruchu.</a:t>
            </a:r>
          </a:p>
          <a:p>
            <a:pPr algn="ctr">
              <a:lnSpc>
                <a:spcPct val="150000"/>
              </a:lnSpc>
            </a:pPr>
            <a:r>
              <a:rPr lang="pl-PL" sz="4100" b="1" dirty="0">
                <a:solidFill>
                  <a:schemeClr val="bg1"/>
                </a:solidFill>
              </a:rPr>
              <a:t>Metodycznie jest bardzo złożona ( rodzaj ćwiczenia, intensywność, rodzaj wysiłku, dobór metod pracy).</a:t>
            </a:r>
            <a:endParaRPr lang="pl-PL" sz="35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484784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WYTRZYMAŁOŚĆ</a:t>
            </a:r>
            <a:br>
              <a:rPr lang="pl-PL" sz="3600" dirty="0">
                <a:effectLst/>
              </a:rPr>
            </a:br>
            <a:endParaRPr lang="pl-PL" sz="3600" dirty="0">
              <a:effectLst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algn="ctr"/>
            <a:r>
              <a:rPr lang="pl-PL" sz="3200" b="1" i="1" dirty="0">
                <a:solidFill>
                  <a:srgbClr val="FF0000"/>
                </a:solidFill>
              </a:rPr>
              <a:t>Wytrzymałość beztlenowa </a:t>
            </a:r>
            <a:endParaRPr lang="pl-PL" sz="32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pl-PL" sz="2500" b="1" dirty="0">
                <a:solidFill>
                  <a:schemeClr val="bg1"/>
                </a:solidFill>
              </a:rPr>
              <a:t> </a:t>
            </a:r>
            <a:r>
              <a:rPr lang="pl-PL" sz="3200" b="1" dirty="0">
                <a:solidFill>
                  <a:schemeClr val="bg1"/>
                </a:solidFill>
              </a:rPr>
              <a:t>Energia wyzwalana jest w warunkach beztlenowych, powstaje tzw. dług tlenowy, który narasta w miarę kontynuowania wysiłku. Charakterystyczna jest dla wysiłków krótkotrwałych o submaksymalnej intensywności i często wiążą się ze wstrzymaniem oddechu.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484784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WYTRZYMAŁOŚĆ</a:t>
            </a:r>
            <a:br>
              <a:rPr lang="pl-PL" sz="3600" dirty="0">
                <a:effectLst/>
              </a:rPr>
            </a:br>
            <a:endParaRPr lang="pl-PL" sz="3600" dirty="0">
              <a:effectLst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algn="ctr"/>
            <a:r>
              <a:rPr lang="pl-PL" sz="3200" b="1" i="1" dirty="0">
                <a:solidFill>
                  <a:srgbClr val="FF0000"/>
                </a:solidFill>
              </a:rPr>
              <a:t>Wytrzymałość tlenowa </a:t>
            </a:r>
            <a:r>
              <a:rPr lang="pl-PL" sz="3200" b="1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pl-PL" sz="3200" b="1" dirty="0">
                <a:solidFill>
                  <a:schemeClr val="bg1"/>
                </a:solidFill>
              </a:rPr>
              <a:t>Energia dostarczona jest prawie wyłącznie przez układ  krążeniowo-oddechowy. Organizm pracuje w warunkach równowagi tlenowej, a determinującym czynnikiem jest tu zużycie tlenu. Charakterystyczna jest dla wysiłków długotrwałych o małej i średniej intensywności.</a:t>
            </a:r>
          </a:p>
          <a:p>
            <a:pPr algn="ctr">
              <a:lnSpc>
                <a:spcPct val="150000"/>
              </a:lnSpc>
            </a:pPr>
            <a:r>
              <a:rPr lang="pl-PL" sz="3200" b="1" dirty="0">
                <a:solidFill>
                  <a:schemeClr val="bg1"/>
                </a:solidFill>
              </a:rPr>
              <a:t>    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484784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 - WYTRZYMAŁOŚĆ</a:t>
            </a:r>
            <a:br>
              <a:rPr lang="pl-PL" sz="3600" dirty="0">
                <a:effectLst/>
              </a:rPr>
            </a:br>
            <a:endParaRPr lang="pl-PL" sz="3600" dirty="0">
              <a:effectLst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algn="ctr"/>
            <a:r>
              <a:rPr lang="pl-PL" sz="3200" b="1" i="1" dirty="0">
                <a:solidFill>
                  <a:srgbClr val="FF0000"/>
                </a:solidFill>
              </a:rPr>
              <a:t>Wytrzymałość lokalna </a:t>
            </a:r>
            <a:r>
              <a:rPr lang="pl-PL" sz="3200" b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pl-PL" sz="3200" b="1" dirty="0">
                <a:solidFill>
                  <a:schemeClr val="bg1"/>
                </a:solidFill>
              </a:rPr>
              <a:t>Zaangażowane jest nie więcej niż 20 % całkowitej masy mięśniowej.</a:t>
            </a:r>
          </a:p>
          <a:p>
            <a:pPr algn="ctr"/>
            <a:r>
              <a:rPr lang="pl-PL" sz="3200" b="1" dirty="0">
                <a:solidFill>
                  <a:schemeClr val="bg1"/>
                </a:solidFill>
              </a:rPr>
              <a:t>     </a:t>
            </a:r>
          </a:p>
          <a:p>
            <a:pPr algn="ctr"/>
            <a:r>
              <a:rPr lang="pl-PL" sz="3200" b="1" i="1" dirty="0">
                <a:solidFill>
                  <a:srgbClr val="FF0000"/>
                </a:solidFill>
              </a:rPr>
              <a:t>Wytrzymałość globalna </a:t>
            </a:r>
          </a:p>
          <a:p>
            <a:pPr algn="ctr"/>
            <a:r>
              <a:rPr lang="pl-PL" sz="3200" b="1" dirty="0">
                <a:solidFill>
                  <a:schemeClr val="bg1"/>
                </a:solidFill>
              </a:rPr>
              <a:t>Zaangażowany do pracy jest cały organizm </a:t>
            </a:r>
          </a:p>
          <a:p>
            <a:pPr algn="ctr"/>
            <a:r>
              <a:rPr lang="pl-PL" sz="3200" b="1" dirty="0">
                <a:solidFill>
                  <a:schemeClr val="bg1"/>
                </a:solidFill>
              </a:rPr>
              <a:t>lub duże grupy mięśniowe.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484784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 - WYTRZYMAŁOŚĆ</a:t>
            </a:r>
            <a:br>
              <a:rPr lang="pl-PL" sz="3600" dirty="0">
                <a:effectLst/>
              </a:rPr>
            </a:br>
            <a:endParaRPr lang="pl-PL" sz="3600" dirty="0">
              <a:effectLst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algn="ctr"/>
            <a:r>
              <a:rPr lang="pl-PL" sz="3200" b="1" i="1" dirty="0">
                <a:solidFill>
                  <a:srgbClr val="FF0000"/>
                </a:solidFill>
              </a:rPr>
              <a:t>Wytrzymałość siłowa </a:t>
            </a:r>
            <a:r>
              <a:rPr lang="pl-PL" sz="3200" b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pl-PL" sz="3200" b="1" dirty="0">
                <a:solidFill>
                  <a:schemeClr val="bg1"/>
                </a:solidFill>
              </a:rPr>
              <a:t>Zdolność do pokonywania znacznych oporów zewnętrznych przez dłuższy czas.     </a:t>
            </a:r>
          </a:p>
          <a:p>
            <a:pPr algn="ctr"/>
            <a:endParaRPr lang="pl-PL" sz="3200" b="1" i="1" dirty="0">
              <a:solidFill>
                <a:srgbClr val="FF0000"/>
              </a:solidFill>
            </a:endParaRPr>
          </a:p>
          <a:p>
            <a:pPr algn="ctr"/>
            <a:r>
              <a:rPr lang="pl-PL" sz="3200" b="1" i="1" dirty="0">
                <a:solidFill>
                  <a:srgbClr val="FF0000"/>
                </a:solidFill>
              </a:rPr>
              <a:t>Wytrzymałość szybkościowa </a:t>
            </a:r>
          </a:p>
          <a:p>
            <a:pPr algn="ctr"/>
            <a:r>
              <a:rPr lang="pl-PL" sz="3200" b="1" dirty="0">
                <a:solidFill>
                  <a:schemeClr val="bg1"/>
                </a:solidFill>
              </a:rPr>
              <a:t>Odporność organizmu na zmęczenie wywołane bodźcami o maksymalnej                        i submaksymalnej intensywności. Pozwala na utrzymanie lub jak najmniejsze obniżenie szybkości mimo narastającego zmęczenia.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484784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WYTRZYMAŁOŚĆ</a:t>
            </a:r>
            <a:br>
              <a:rPr lang="pl-PL" sz="3600" dirty="0">
                <a:effectLst/>
              </a:rPr>
            </a:br>
            <a:endParaRPr lang="pl-PL" sz="3600" dirty="0">
              <a:effectLst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algn="ctr"/>
            <a:r>
              <a:rPr lang="pl-PL" sz="3200" b="1" dirty="0">
                <a:solidFill>
                  <a:schemeClr val="bg1"/>
                </a:solidFill>
              </a:rPr>
              <a:t>Metody treningu wytrzymałości</a:t>
            </a:r>
          </a:p>
        </p:txBody>
      </p:sp>
      <p:sp>
        <p:nvSpPr>
          <p:cNvPr id="4" name="Prostokąt zaokrąglony 3"/>
          <p:cNvSpPr/>
          <p:nvPr/>
        </p:nvSpPr>
        <p:spPr>
          <a:xfrm>
            <a:off x="2051720" y="1772816"/>
            <a:ext cx="4680520" cy="1296144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/>
              <a:t>I GRUPA</a:t>
            </a:r>
          </a:p>
          <a:p>
            <a:pPr algn="ctr"/>
            <a:r>
              <a:rPr lang="pl-PL" sz="2400" dirty="0"/>
              <a:t>METODY PRZERYWANE</a:t>
            </a:r>
          </a:p>
        </p:txBody>
      </p:sp>
      <p:sp>
        <p:nvSpPr>
          <p:cNvPr id="5" name="Prostokąt zaokrąglony 4"/>
          <p:cNvSpPr/>
          <p:nvPr/>
        </p:nvSpPr>
        <p:spPr>
          <a:xfrm>
            <a:off x="2051720" y="3501008"/>
            <a:ext cx="4680520" cy="1368152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/>
              <a:t>II GRUPA</a:t>
            </a:r>
          </a:p>
          <a:p>
            <a:pPr algn="ctr"/>
            <a:r>
              <a:rPr lang="pl-PL" sz="2400" dirty="0"/>
              <a:t>METODY NIEPRZERYWANE</a:t>
            </a:r>
          </a:p>
        </p:txBody>
      </p:sp>
      <p:sp>
        <p:nvSpPr>
          <p:cNvPr id="51" name="Prostokąt zaokrąglony 50"/>
          <p:cNvSpPr/>
          <p:nvPr/>
        </p:nvSpPr>
        <p:spPr>
          <a:xfrm>
            <a:off x="2051720" y="5301208"/>
            <a:ext cx="4680520" cy="1224136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/>
              <a:t>III GRUPA</a:t>
            </a:r>
          </a:p>
          <a:p>
            <a:pPr algn="ctr"/>
            <a:r>
              <a:rPr lang="pl-PL" sz="2400" dirty="0"/>
              <a:t>METODY STARTOWE                   I KONTROLNE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484784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WYTRZYMAŁOŚĆ</a:t>
            </a:r>
            <a:br>
              <a:rPr lang="pl-PL" sz="3600" dirty="0">
                <a:effectLst/>
              </a:rPr>
            </a:br>
            <a:endParaRPr lang="pl-PL" sz="3600" dirty="0">
              <a:effectLst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algn="ctr"/>
            <a:r>
              <a:rPr lang="pl-PL" sz="3200" b="1" dirty="0">
                <a:solidFill>
                  <a:schemeClr val="bg1"/>
                </a:solidFill>
              </a:rPr>
              <a:t>Metody treningu wytrzymałości</a:t>
            </a:r>
          </a:p>
        </p:txBody>
      </p:sp>
      <p:sp>
        <p:nvSpPr>
          <p:cNvPr id="4" name="Prostokąt zaokrąglony 3"/>
          <p:cNvSpPr/>
          <p:nvPr/>
        </p:nvSpPr>
        <p:spPr>
          <a:xfrm>
            <a:off x="1907704" y="1772816"/>
            <a:ext cx="4680520" cy="1296144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/>
              <a:t>I GRUPA</a:t>
            </a:r>
          </a:p>
          <a:p>
            <a:pPr algn="ctr"/>
            <a:r>
              <a:rPr lang="pl-PL" sz="2400" dirty="0"/>
              <a:t>METODY PRZERYWANE</a:t>
            </a:r>
          </a:p>
        </p:txBody>
      </p:sp>
      <p:sp>
        <p:nvSpPr>
          <p:cNvPr id="7" name="Elipsa 6"/>
          <p:cNvSpPr/>
          <p:nvPr/>
        </p:nvSpPr>
        <p:spPr>
          <a:xfrm>
            <a:off x="323528" y="3645024"/>
            <a:ext cx="4248472" cy="30243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b="1" dirty="0"/>
              <a:t>METODA </a:t>
            </a:r>
            <a:r>
              <a:rPr lang="pl-PL" sz="2300" b="1" dirty="0"/>
              <a:t>POWTÓRZENIOWA</a:t>
            </a:r>
          </a:p>
        </p:txBody>
      </p:sp>
      <p:sp>
        <p:nvSpPr>
          <p:cNvPr id="8" name="Elipsa 7"/>
          <p:cNvSpPr/>
          <p:nvPr/>
        </p:nvSpPr>
        <p:spPr>
          <a:xfrm>
            <a:off x="4788024" y="3717032"/>
            <a:ext cx="4139952" cy="28803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b="1" dirty="0"/>
              <a:t>METODY </a:t>
            </a:r>
            <a:r>
              <a:rPr lang="pl-PL" sz="2300" b="1" dirty="0"/>
              <a:t>INTERWAŁOWE</a:t>
            </a:r>
          </a:p>
        </p:txBody>
      </p:sp>
      <p:cxnSp>
        <p:nvCxnSpPr>
          <p:cNvPr id="10" name="Łącznik prosty ze strzałką 9"/>
          <p:cNvCxnSpPr>
            <a:endCxn id="7" idx="0"/>
          </p:cNvCxnSpPr>
          <p:nvPr/>
        </p:nvCxnSpPr>
        <p:spPr>
          <a:xfrm rot="10800000" flipV="1">
            <a:off x="2447764" y="3068960"/>
            <a:ext cx="1188132" cy="5760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Łącznik prosty ze strzałką 11"/>
          <p:cNvCxnSpPr/>
          <p:nvPr/>
        </p:nvCxnSpPr>
        <p:spPr>
          <a:xfrm>
            <a:off x="4788024" y="3068960"/>
            <a:ext cx="1584176" cy="64807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484784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WYTRZYMAŁOŚĆ</a:t>
            </a:r>
            <a:br>
              <a:rPr lang="pl-PL" sz="3600" dirty="0">
                <a:effectLst/>
              </a:rPr>
            </a:br>
            <a:endParaRPr lang="pl-PL" sz="3600" dirty="0">
              <a:effectLst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algn="ctr"/>
            <a:r>
              <a:rPr lang="pl-PL" sz="3200" b="1" dirty="0">
                <a:solidFill>
                  <a:schemeClr val="bg1"/>
                </a:solidFill>
              </a:rPr>
              <a:t>Metody treningu wytrzymałości- </a:t>
            </a:r>
            <a:r>
              <a:rPr lang="pl-PL" sz="3200" b="1" dirty="0">
                <a:solidFill>
                  <a:srgbClr val="92D050"/>
                </a:solidFill>
              </a:rPr>
              <a:t>przerywane</a:t>
            </a:r>
          </a:p>
          <a:p>
            <a:pPr algn="ctr"/>
            <a:r>
              <a:rPr lang="pl-PL" sz="2800" b="1" dirty="0">
                <a:solidFill>
                  <a:srgbClr val="FF0000"/>
                </a:solidFill>
              </a:rPr>
              <a:t>POWTÓRZENIOWA</a:t>
            </a:r>
          </a:p>
          <a:p>
            <a:pPr algn="ctr"/>
            <a:r>
              <a:rPr lang="pl-PL" b="1" dirty="0">
                <a:solidFill>
                  <a:schemeClr val="bg1"/>
                </a:solidFill>
              </a:rPr>
              <a:t>- charakter pracy szybkościowo-wytrzymałościowy,    - intensywność maksymalna, </a:t>
            </a:r>
          </a:p>
          <a:p>
            <a:pPr algn="ctr"/>
            <a:r>
              <a:rPr lang="pl-PL" b="1" dirty="0">
                <a:solidFill>
                  <a:schemeClr val="bg1"/>
                </a:solidFill>
              </a:rPr>
              <a:t>- czas wysiłku 20-25 sek., </a:t>
            </a:r>
          </a:p>
          <a:p>
            <a:pPr algn="ctr"/>
            <a:r>
              <a:rPr lang="pl-PL" b="1" dirty="0">
                <a:solidFill>
                  <a:schemeClr val="bg1"/>
                </a:solidFill>
              </a:rPr>
              <a:t>- czas odpoczynku 8-10 sek., </a:t>
            </a:r>
          </a:p>
          <a:p>
            <a:pPr algn="ctr"/>
            <a:r>
              <a:rPr lang="pl-PL" b="1" dirty="0">
                <a:solidFill>
                  <a:schemeClr val="bg1"/>
                </a:solidFill>
              </a:rPr>
              <a:t>- ilość powtórzeń 1-5 x.</a:t>
            </a:r>
          </a:p>
          <a:p>
            <a:pPr algn="ctr"/>
            <a:r>
              <a:rPr lang="pl-PL" sz="2800" b="1" dirty="0">
                <a:solidFill>
                  <a:schemeClr val="bg1"/>
                </a:solidFill>
              </a:rPr>
              <a:t>Praca przy niepełnym zaopatrzeniu w tlen,</a:t>
            </a:r>
          </a:p>
          <a:p>
            <a:pPr algn="ctr"/>
            <a:r>
              <a:rPr lang="pl-PL" sz="2800" b="1" dirty="0">
                <a:solidFill>
                  <a:schemeClr val="bg1"/>
                </a:solidFill>
              </a:rPr>
              <a:t>powtarzanie wysiłków podzielonych optymalnym przerwami wypoczynkowymi, w czasie których organizm wraca do względnej równowagi                      ( spadek HR do 100 lub poniżej</a:t>
            </a:r>
            <a:r>
              <a:rPr lang="pl-PL" sz="3200" b="1" dirty="0">
                <a:solidFill>
                  <a:schemeClr val="bg1"/>
                </a:solidFill>
              </a:rPr>
              <a:t>).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484784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WYTRZYMAŁOŚĆ</a:t>
            </a:r>
            <a:br>
              <a:rPr lang="pl-PL" sz="3600" dirty="0">
                <a:effectLst/>
              </a:rPr>
            </a:br>
            <a:endParaRPr lang="pl-PL" sz="3600" dirty="0">
              <a:effectLst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algn="ctr"/>
            <a:r>
              <a:rPr lang="pl-PL" sz="3200" b="1" dirty="0">
                <a:solidFill>
                  <a:schemeClr val="bg1"/>
                </a:solidFill>
              </a:rPr>
              <a:t>Metody treningu wytrzymałości- </a:t>
            </a:r>
            <a:r>
              <a:rPr lang="pl-PL" sz="3200" b="1" dirty="0">
                <a:solidFill>
                  <a:srgbClr val="92D050"/>
                </a:solidFill>
              </a:rPr>
              <a:t>przerywane</a:t>
            </a:r>
          </a:p>
          <a:p>
            <a:pPr algn="ctr"/>
            <a:r>
              <a:rPr lang="pl-PL" sz="2800" b="1" dirty="0">
                <a:solidFill>
                  <a:srgbClr val="FF0000"/>
                </a:solidFill>
              </a:rPr>
              <a:t>INTERWAŁOWA</a:t>
            </a:r>
          </a:p>
          <a:p>
            <a:pPr algn="ctr"/>
            <a:endParaRPr lang="pl-PL" sz="2800" b="1" dirty="0">
              <a:solidFill>
                <a:srgbClr val="FF0000"/>
              </a:solidFill>
            </a:endParaRPr>
          </a:p>
          <a:p>
            <a:pPr algn="ctr"/>
            <a:r>
              <a:rPr lang="pl-PL" b="1" dirty="0">
                <a:solidFill>
                  <a:schemeClr val="bg1"/>
                </a:solidFill>
              </a:rPr>
              <a:t>- maksymalna intensywność,</a:t>
            </a:r>
          </a:p>
          <a:p>
            <a:pPr algn="ctr"/>
            <a:r>
              <a:rPr lang="pl-PL" sz="2800" b="1" dirty="0">
                <a:solidFill>
                  <a:schemeClr val="bg1"/>
                </a:solidFill>
              </a:rPr>
              <a:t>- czas trwania wysiłku 30-180 sek.,</a:t>
            </a:r>
          </a:p>
          <a:p>
            <a:pPr algn="ctr"/>
            <a:r>
              <a:rPr lang="pl-PL" sz="2800" b="1" dirty="0">
                <a:solidFill>
                  <a:schemeClr val="bg1"/>
                </a:solidFill>
              </a:rPr>
              <a:t>- czas odpoczynku 1- 2 min,</a:t>
            </a:r>
          </a:p>
          <a:p>
            <a:pPr algn="ctr"/>
            <a:r>
              <a:rPr lang="pl-PL" sz="2800" b="1" dirty="0">
                <a:solidFill>
                  <a:schemeClr val="bg1"/>
                </a:solidFill>
              </a:rPr>
              <a:t>- spadek HR do 120-130.</a:t>
            </a:r>
          </a:p>
          <a:p>
            <a:pPr algn="ctr">
              <a:buFontTx/>
              <a:buChar char="-"/>
            </a:pPr>
            <a:endParaRPr lang="pl-PL" sz="2800" b="1" dirty="0">
              <a:solidFill>
                <a:schemeClr val="bg1"/>
              </a:solidFill>
            </a:endParaRPr>
          </a:p>
          <a:p>
            <a:pPr algn="ctr"/>
            <a:r>
              <a:rPr lang="pl-PL" sz="3000" b="1" dirty="0">
                <a:solidFill>
                  <a:schemeClr val="bg1"/>
                </a:solidFill>
              </a:rPr>
              <a:t>Każde następne ćwiczenie odbywa się w stanie pewnego zmęczenia organizmu.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484784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WYTRZYMAŁOŚĆ</a:t>
            </a:r>
            <a:br>
              <a:rPr lang="pl-PL" sz="3600" dirty="0">
                <a:effectLst/>
              </a:rPr>
            </a:br>
            <a:endParaRPr lang="pl-PL" sz="3600" dirty="0">
              <a:effectLst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algn="ctr"/>
            <a:r>
              <a:rPr lang="pl-PL" sz="3200" b="1" dirty="0">
                <a:solidFill>
                  <a:schemeClr val="bg1"/>
                </a:solidFill>
              </a:rPr>
              <a:t>Metody treningu wytrzymałości</a:t>
            </a:r>
          </a:p>
        </p:txBody>
      </p:sp>
      <p:sp>
        <p:nvSpPr>
          <p:cNvPr id="5" name="Prostokąt zaokrąglony 4"/>
          <p:cNvSpPr/>
          <p:nvPr/>
        </p:nvSpPr>
        <p:spPr>
          <a:xfrm>
            <a:off x="2195736" y="1772816"/>
            <a:ext cx="4680520" cy="1368152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/>
              <a:t>II GRUPA</a:t>
            </a:r>
          </a:p>
          <a:p>
            <a:pPr algn="ctr"/>
            <a:r>
              <a:rPr lang="pl-PL" sz="2400" dirty="0"/>
              <a:t>METODY NIEPRZERYWANE</a:t>
            </a:r>
          </a:p>
        </p:txBody>
      </p:sp>
      <p:sp>
        <p:nvSpPr>
          <p:cNvPr id="7" name="Prostokąt zaokrąglony 6"/>
          <p:cNvSpPr/>
          <p:nvPr/>
        </p:nvSpPr>
        <p:spPr>
          <a:xfrm>
            <a:off x="611560" y="3789040"/>
            <a:ext cx="3744416" cy="2304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METODY CIĄGŁE O JEDNOSTAJNEJ INTENSYWNOŚĆI</a:t>
            </a:r>
          </a:p>
        </p:txBody>
      </p:sp>
      <p:sp>
        <p:nvSpPr>
          <p:cNvPr id="8" name="Prostokąt zaokrąglony 7"/>
          <p:cNvSpPr/>
          <p:nvPr/>
        </p:nvSpPr>
        <p:spPr>
          <a:xfrm>
            <a:off x="5148064" y="3861048"/>
            <a:ext cx="3528392" cy="22322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METODY  CIĄGŁE O ZMIENNEJ INTENSYWNOŚCI</a:t>
            </a:r>
          </a:p>
        </p:txBody>
      </p:sp>
      <p:cxnSp>
        <p:nvCxnSpPr>
          <p:cNvPr id="10" name="Łącznik prosty ze strzałką 9"/>
          <p:cNvCxnSpPr>
            <a:endCxn id="7" idx="0"/>
          </p:cNvCxnSpPr>
          <p:nvPr/>
        </p:nvCxnSpPr>
        <p:spPr>
          <a:xfrm rot="10800000" flipV="1">
            <a:off x="2483768" y="3140968"/>
            <a:ext cx="1368152" cy="64807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Łącznik prosty ze strzałką 10"/>
          <p:cNvCxnSpPr/>
          <p:nvPr/>
        </p:nvCxnSpPr>
        <p:spPr>
          <a:xfrm>
            <a:off x="5076056" y="3140968"/>
            <a:ext cx="1584176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484784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WYTRZYMAŁOŚĆ</a:t>
            </a:r>
            <a:br>
              <a:rPr lang="pl-PL" sz="3600" dirty="0">
                <a:effectLst/>
              </a:rPr>
            </a:br>
            <a:endParaRPr lang="pl-PL" sz="3600" dirty="0">
              <a:effectLst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algn="ctr"/>
            <a:r>
              <a:rPr lang="pl-PL" sz="3200" b="1" dirty="0">
                <a:solidFill>
                  <a:schemeClr val="bg1"/>
                </a:solidFill>
              </a:rPr>
              <a:t>Metody treningu wytrzymałości</a:t>
            </a:r>
          </a:p>
          <a:p>
            <a:pPr algn="ctr"/>
            <a:r>
              <a:rPr lang="pl-PL" sz="3200" b="1" dirty="0">
                <a:solidFill>
                  <a:srgbClr val="92D050"/>
                </a:solidFill>
              </a:rPr>
              <a:t>CIĄGŁE</a:t>
            </a:r>
          </a:p>
          <a:p>
            <a:pPr algn="ctr">
              <a:lnSpc>
                <a:spcPct val="150000"/>
              </a:lnSpc>
            </a:pPr>
            <a:r>
              <a:rPr lang="pl-PL" sz="3200" b="1" dirty="0">
                <a:solidFill>
                  <a:srgbClr val="92D050"/>
                </a:solidFill>
              </a:rPr>
              <a:t>Kształtowanie wydolności tlenowej </a:t>
            </a:r>
          </a:p>
          <a:p>
            <a:pPr algn="ctr">
              <a:lnSpc>
                <a:spcPct val="150000"/>
              </a:lnSpc>
            </a:pPr>
            <a:r>
              <a:rPr lang="pl-PL" sz="3200" b="1" dirty="0">
                <a:solidFill>
                  <a:srgbClr val="92D050"/>
                </a:solidFill>
              </a:rPr>
              <a:t>- wysiłek ciągły bez przerw na odpoczynek, ukierunkowania jest na intensywność, </a:t>
            </a:r>
          </a:p>
          <a:p>
            <a:pPr algn="ctr">
              <a:lnSpc>
                <a:spcPct val="150000"/>
              </a:lnSpc>
            </a:pPr>
            <a:r>
              <a:rPr lang="pl-PL" sz="3200" b="1" dirty="0">
                <a:solidFill>
                  <a:srgbClr val="92D050"/>
                </a:solidFill>
              </a:rPr>
              <a:t>czas wysiłku 1,5 -2 min.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484784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WYTRZYMAŁOŚĆ</a:t>
            </a:r>
            <a:br>
              <a:rPr lang="pl-PL" sz="3600" dirty="0">
                <a:effectLst/>
              </a:rPr>
            </a:br>
            <a:endParaRPr lang="pl-PL" sz="3600" dirty="0">
              <a:effectLst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algn="ctr"/>
            <a:r>
              <a:rPr lang="pl-PL" sz="3200" b="1" dirty="0">
                <a:solidFill>
                  <a:schemeClr val="bg1"/>
                </a:solidFill>
              </a:rPr>
              <a:t>Metody treningu wytrzymałości – </a:t>
            </a:r>
            <a:r>
              <a:rPr lang="pl-PL" sz="3200" b="1" dirty="0">
                <a:solidFill>
                  <a:srgbClr val="92D050"/>
                </a:solidFill>
              </a:rPr>
              <a:t>ciągłe</a:t>
            </a:r>
          </a:p>
          <a:p>
            <a:pPr algn="ctr"/>
            <a:r>
              <a:rPr lang="pl-PL" sz="3200" b="1" dirty="0">
                <a:solidFill>
                  <a:srgbClr val="FF0000"/>
                </a:solidFill>
              </a:rPr>
              <a:t>JEDNOSTAJNA</a:t>
            </a:r>
            <a:endParaRPr lang="pl-PL" sz="3200" b="1" dirty="0">
              <a:solidFill>
                <a:schemeClr val="bg1"/>
              </a:solidFill>
            </a:endParaRPr>
          </a:p>
          <a:p>
            <a:pPr algn="ctr"/>
            <a:r>
              <a:rPr lang="pl-PL" sz="3200" b="1" dirty="0">
                <a:solidFill>
                  <a:schemeClr val="bg1"/>
                </a:solidFill>
              </a:rPr>
              <a:t>Długotrwała praca wykonywana ze stałą            i małą  lub umiarkowaną intensywnością wysiłku oraz stosunkowa długim czasem  jego trwania, najczęściej określana                             za pomocą pomiaru HR.</a:t>
            </a:r>
          </a:p>
          <a:p>
            <a:pPr algn="ctr"/>
            <a:r>
              <a:rPr lang="pl-PL" sz="3200" b="1" dirty="0">
                <a:solidFill>
                  <a:schemeClr val="bg1"/>
                </a:solidFill>
              </a:rPr>
              <a:t>Stosowana do kształtowania wytrzymałości tlenowej w dyscyplinach o cyklicznym charakterze wysiłku.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484784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WYTRZYMAŁOŚĆ</a:t>
            </a:r>
            <a:br>
              <a:rPr lang="pl-PL" sz="3600" dirty="0">
                <a:effectLst/>
              </a:rPr>
            </a:br>
            <a:endParaRPr lang="pl-PL" sz="3600" dirty="0">
              <a:effectLst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algn="ctr"/>
            <a:r>
              <a:rPr lang="pl-PL" sz="3200" b="1" dirty="0">
                <a:solidFill>
                  <a:schemeClr val="bg1"/>
                </a:solidFill>
              </a:rPr>
              <a:t>Metody treningu wytrzymałości – </a:t>
            </a:r>
            <a:r>
              <a:rPr lang="pl-PL" sz="3200" b="1" dirty="0">
                <a:solidFill>
                  <a:srgbClr val="92D050"/>
                </a:solidFill>
              </a:rPr>
              <a:t>ciągłe</a:t>
            </a:r>
          </a:p>
          <a:p>
            <a:pPr algn="ctr"/>
            <a:r>
              <a:rPr lang="pl-PL" sz="3200" b="1" dirty="0">
                <a:solidFill>
                  <a:srgbClr val="FF0000"/>
                </a:solidFill>
              </a:rPr>
              <a:t>ZMIENNA</a:t>
            </a:r>
          </a:p>
          <a:p>
            <a:pPr algn="ctr"/>
            <a:r>
              <a:rPr lang="pl-PL" sz="3200" b="1" dirty="0">
                <a:solidFill>
                  <a:schemeClr val="bg1"/>
                </a:solidFill>
              </a:rPr>
              <a:t>Wykonywanie długotrwałego wysiłków, w trakcie ,którego intensywność ulega planowym , periodycznym zmianom. </a:t>
            </a:r>
          </a:p>
          <a:p>
            <a:pPr algn="ctr"/>
            <a:r>
              <a:rPr lang="pl-PL" sz="2400" b="1" i="1" dirty="0">
                <a:solidFill>
                  <a:schemeClr val="bg1"/>
                </a:solidFill>
              </a:rPr>
              <a:t>Met. Progresywna –stopniowe (progresywne) narastanie intensywności w kolejnych odcinkach pracy.</a:t>
            </a:r>
          </a:p>
          <a:p>
            <a:pPr algn="ctr"/>
            <a:r>
              <a:rPr lang="pl-PL" sz="2400" b="1" i="1" dirty="0">
                <a:solidFill>
                  <a:schemeClr val="bg1"/>
                </a:solidFill>
              </a:rPr>
              <a:t>Stopniowe narastanie intensywności w kolejnych odcinkach pracy  w pierwszej części treningu, a następnie jej spadek w drugiej części (met. piramidalna), oraz stopniowe obniżanie intensywności  w kolejnych odcinkach wysiłku (met. regresywna).  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484784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 - WYTRZYMAŁOŚĆ</a:t>
            </a:r>
            <a:br>
              <a:rPr lang="pl-PL" sz="3600" dirty="0">
                <a:effectLst/>
              </a:rPr>
            </a:br>
            <a:endParaRPr lang="pl-PL" sz="3600" dirty="0">
              <a:effectLst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algn="ctr"/>
            <a:r>
              <a:rPr lang="pl-PL" sz="3200" b="1" dirty="0">
                <a:solidFill>
                  <a:schemeClr val="bg1"/>
                </a:solidFill>
              </a:rPr>
              <a:t>Metody treningu wytrzymałości</a:t>
            </a:r>
          </a:p>
          <a:p>
            <a:pPr algn="ctr"/>
            <a:endParaRPr lang="pl-PL" sz="3200" b="1" dirty="0">
              <a:solidFill>
                <a:schemeClr val="bg1"/>
              </a:solidFill>
            </a:endParaRPr>
          </a:p>
          <a:p>
            <a:pPr algn="ctr"/>
            <a:endParaRPr lang="pl-PL" sz="3200" b="1" dirty="0">
              <a:solidFill>
                <a:schemeClr val="bg1"/>
              </a:solidFill>
            </a:endParaRPr>
          </a:p>
          <a:p>
            <a:pPr algn="ctr"/>
            <a:endParaRPr lang="pl-PL" sz="3200" b="1" dirty="0">
              <a:solidFill>
                <a:schemeClr val="bg1"/>
              </a:solidFill>
            </a:endParaRPr>
          </a:p>
          <a:p>
            <a:pPr algn="ctr"/>
            <a:r>
              <a:rPr lang="pl-PL" sz="3200" b="1" dirty="0">
                <a:solidFill>
                  <a:schemeClr val="bg1"/>
                </a:solidFill>
              </a:rPr>
              <a:t>Zawody  i sprawdziany spełniają ważną rolę    w  kształtowaniu wytrzymałości specjalnej. Współzawodnictwo przenosi umiejętności       i sprawność nabytą w ramach treningu na specyficzne wymogi startowe konkurencji.</a:t>
            </a:r>
          </a:p>
        </p:txBody>
      </p:sp>
      <p:sp>
        <p:nvSpPr>
          <p:cNvPr id="51" name="Prostokąt zaokrąglony 50"/>
          <p:cNvSpPr/>
          <p:nvPr/>
        </p:nvSpPr>
        <p:spPr>
          <a:xfrm>
            <a:off x="1187624" y="1772816"/>
            <a:ext cx="6768752" cy="1224136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/>
              <a:t>III GRUPA</a:t>
            </a:r>
          </a:p>
          <a:p>
            <a:pPr algn="ctr"/>
            <a:r>
              <a:rPr lang="pl-PL" sz="2400" dirty="0"/>
              <a:t>METODY STARTOWE I KONTROLNE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484784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WYTRZYMAŁOŚĆ</a:t>
            </a:r>
            <a:br>
              <a:rPr lang="pl-PL" sz="3600" dirty="0">
                <a:effectLst/>
              </a:rPr>
            </a:br>
            <a:endParaRPr lang="pl-PL" sz="3600" dirty="0">
              <a:effectLst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algn="ctr"/>
            <a:r>
              <a:rPr lang="pl-PL" sz="3200" b="1" dirty="0">
                <a:solidFill>
                  <a:schemeClr val="bg1"/>
                </a:solidFill>
              </a:rPr>
              <a:t>Metody treningu wytrzymałości – </a:t>
            </a:r>
            <a:r>
              <a:rPr lang="pl-PL" sz="3200" b="1" dirty="0">
                <a:solidFill>
                  <a:srgbClr val="92D050"/>
                </a:solidFill>
              </a:rPr>
              <a:t>ciągłe</a:t>
            </a:r>
          </a:p>
          <a:p>
            <a:pPr algn="ctr"/>
            <a:endParaRPr lang="pl-PL" sz="3200" b="1" dirty="0">
              <a:solidFill>
                <a:srgbClr val="FF0000"/>
              </a:solidFill>
            </a:endParaRPr>
          </a:p>
          <a:p>
            <a:pPr algn="ctr"/>
            <a:r>
              <a:rPr lang="pl-PL" sz="3200" b="1" dirty="0">
                <a:solidFill>
                  <a:srgbClr val="FF0000"/>
                </a:solidFill>
              </a:rPr>
              <a:t> STARTOWA </a:t>
            </a:r>
          </a:p>
          <a:p>
            <a:pPr algn="ctr">
              <a:lnSpc>
                <a:spcPct val="150000"/>
              </a:lnSpc>
            </a:pPr>
            <a:r>
              <a:rPr lang="pl-PL" sz="3200" b="1" dirty="0">
                <a:solidFill>
                  <a:schemeClr val="bg1"/>
                </a:solidFill>
              </a:rPr>
              <a:t>Kształtowanie wytrzymałości </a:t>
            </a:r>
          </a:p>
          <a:p>
            <a:pPr algn="ctr">
              <a:lnSpc>
                <a:spcPct val="150000"/>
              </a:lnSpc>
            </a:pPr>
            <a:r>
              <a:rPr lang="pl-PL" sz="3200" b="1" dirty="0">
                <a:solidFill>
                  <a:schemeClr val="bg1"/>
                </a:solidFill>
              </a:rPr>
              <a:t>przez udział w zawodach sportowych</a:t>
            </a:r>
            <a:r>
              <a:rPr lang="pl-PL" sz="3200" b="1" dirty="0">
                <a:solidFill>
                  <a:srgbClr val="FF0000"/>
                </a:solidFill>
              </a:rPr>
              <a:t>.</a:t>
            </a:r>
            <a:endParaRPr lang="pl-PL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484784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WYTRZYMAŁOŚĆ</a:t>
            </a:r>
            <a:br>
              <a:rPr lang="pl-PL" sz="3600" dirty="0">
                <a:effectLst/>
              </a:rPr>
            </a:br>
            <a:endParaRPr lang="pl-PL" sz="3600" dirty="0">
              <a:effectLst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algn="ctr"/>
            <a:r>
              <a:rPr lang="pl-PL" sz="3000" b="1" dirty="0">
                <a:solidFill>
                  <a:schemeClr val="bg1"/>
                </a:solidFill>
              </a:rPr>
              <a:t>UWAGI PRAKTYCZNE</a:t>
            </a:r>
          </a:p>
          <a:p>
            <a:pPr marL="514350" indent="-514350" algn="ctr"/>
            <a:r>
              <a:rPr lang="pl-PL" b="1" dirty="0">
                <a:solidFill>
                  <a:schemeClr val="bg1"/>
                </a:solidFill>
              </a:rPr>
              <a:t>1. Obciążenia treningowe nie powinny przekraczać wartości osiągniętych podczas TWS ( 80-90% tych wartości).</a:t>
            </a:r>
          </a:p>
          <a:p>
            <a:pPr marL="514350" indent="-514350" algn="ctr"/>
            <a:r>
              <a:rPr lang="pl-PL" b="1" dirty="0">
                <a:solidFill>
                  <a:schemeClr val="bg1"/>
                </a:solidFill>
              </a:rPr>
              <a:t>2. Nie należy przekraczać limitu HR.</a:t>
            </a:r>
          </a:p>
          <a:p>
            <a:pPr marL="514350" indent="-514350" algn="ctr"/>
            <a:r>
              <a:rPr lang="pl-PL" b="1" dirty="0">
                <a:solidFill>
                  <a:schemeClr val="bg1"/>
                </a:solidFill>
              </a:rPr>
              <a:t>3. Należy pamiętać o przeciwwskazaniach względnych i bezwzględnych dla treningów rehabilitacyjnych.</a:t>
            </a:r>
          </a:p>
          <a:p>
            <a:pPr marL="514350" indent="-514350" algn="ctr"/>
            <a:r>
              <a:rPr lang="pl-PL" b="1" dirty="0">
                <a:solidFill>
                  <a:schemeClr val="bg1"/>
                </a:solidFill>
              </a:rPr>
              <a:t>4. Trzeba dokonywać pomiarów SBP i DBP oraz HR przed rozpoczęciem, w trakcie i po treningu.</a:t>
            </a:r>
          </a:p>
          <a:p>
            <a:pPr marL="514350" indent="-514350" algn="ctr"/>
            <a:r>
              <a:rPr lang="pl-PL" b="1" dirty="0">
                <a:solidFill>
                  <a:schemeClr val="bg1"/>
                </a:solidFill>
              </a:rPr>
              <a:t>5. Należy pamiętać o wskazaniach do przerywania wysiłku np.: ból w KLP, zmiany w zapisie EKG wysiłkowego, ból lub zawroty  głowy, nieprawidłowa reakcja BP, przekroczenie wartości limitu HR.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zepływ">
  <a:themeElements>
    <a:clrScheme name="Niestandardowy 5">
      <a:dk1>
        <a:sysClr val="windowText" lastClr="000000"/>
      </a:dk1>
      <a:lt1>
        <a:sysClr val="window" lastClr="FFFFFF"/>
      </a:lt1>
      <a:dk2>
        <a:srgbClr val="04617B"/>
      </a:dk2>
      <a:lt2>
        <a:srgbClr val="4FCEFF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Przepły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rzepły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3575</TotalTime>
  <Words>820</Words>
  <Application>Microsoft Office PowerPoint</Application>
  <PresentationFormat>Pokaz na ekranie (4:3)</PresentationFormat>
  <Paragraphs>118</Paragraphs>
  <Slides>19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3" baseType="lpstr">
      <vt:lpstr>Calibri</vt:lpstr>
      <vt:lpstr>Constantia</vt:lpstr>
      <vt:lpstr>Wingdings 2</vt:lpstr>
      <vt:lpstr>Przepływ</vt:lpstr>
      <vt:lpstr>ZDOLNOŚCI MOTORYCZNE- WYTRZYMAŁOŚĆ </vt:lpstr>
      <vt:lpstr>ZDOLNOŚCI MOTORYCZNE- WYTRZYMAŁOŚĆ </vt:lpstr>
      <vt:lpstr>ZDOLNOŚCI MOTORYCZNE- WYTRZYMAŁOŚĆ </vt:lpstr>
      <vt:lpstr>ZDOLNOŚCI MOTORYCZNE- WYTRZYMAŁOŚĆ </vt:lpstr>
      <vt:lpstr>ZDOLNOŚCI MOTORYCZNE- WYTRZYMAŁOŚĆ </vt:lpstr>
      <vt:lpstr>ZDOLNOŚCI MOTORYCZNE- WYTRZYMAŁOŚĆ </vt:lpstr>
      <vt:lpstr>ZDOLNOŚCI MOTORYCZNE - WYTRZYMAŁOŚĆ </vt:lpstr>
      <vt:lpstr>ZDOLNOŚCI MOTORYCZNE - WYTRZYMAŁOŚĆ </vt:lpstr>
      <vt:lpstr>ZDOLNOŚCI MOTORYCZNE- WYTRZYMAŁOŚĆ </vt:lpstr>
      <vt:lpstr>ZDOLNOŚCI MOTORYCZNE- WYTRZYMAŁOŚĆ </vt:lpstr>
      <vt:lpstr>ZDOLNOŚCI MOTORYCZNE- WYTRZYMAŁOŚĆ </vt:lpstr>
      <vt:lpstr>ZDOLNOŚCI MOTORYCZNE- WYTRZYMAŁOŚĆ </vt:lpstr>
      <vt:lpstr>ZDOLNOŚCI MOTORYCZNE- WYTRZYMAŁOŚĆ </vt:lpstr>
      <vt:lpstr>ZDOLNOŚCI MOTORYCZNE- WYTRZYMAŁOŚĆ </vt:lpstr>
      <vt:lpstr>ZDOLNOŚCI MOTORYCZNE- WYTRZYMAŁOŚĆ </vt:lpstr>
      <vt:lpstr>ZDOLNOŚCI MOTORYCZNE- WYTRZYMAŁOŚĆ </vt:lpstr>
      <vt:lpstr>ZDOLNOŚCI MOTORYCZNE - WYTRZYMAŁOŚĆ </vt:lpstr>
      <vt:lpstr>ZDOLNOŚCI MOTORYCZNE- WYTRZYMAŁOŚĆ </vt:lpstr>
      <vt:lpstr>ZDOLNOŚCI MOTORYCZNE- WYTRZYMAŁOŚĆ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OLSZTYŃSKA SZKOŁA WYŻSZA   KSZTAŁCENIE RUCHOWE                                I METODYKA NAUCZANIA RUCHU  Wykłady</dc:title>
  <dc:creator>Jarek Marcinkowski</dc:creator>
  <cp:lastModifiedBy>Marzena Jurgielewicz-Urniaż</cp:lastModifiedBy>
  <cp:revision>284</cp:revision>
  <dcterms:created xsi:type="dcterms:W3CDTF">2010-10-07T07:34:52Z</dcterms:created>
  <dcterms:modified xsi:type="dcterms:W3CDTF">2020-11-15T13:04:36Z</dcterms:modified>
</cp:coreProperties>
</file>